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92" r:id="rId5"/>
    <p:sldId id="276" r:id="rId6"/>
    <p:sldId id="312" r:id="rId7"/>
    <p:sldId id="297" r:id="rId8"/>
    <p:sldId id="298" r:id="rId9"/>
    <p:sldId id="315" r:id="rId10"/>
    <p:sldId id="314" r:id="rId11"/>
    <p:sldId id="316" r:id="rId12"/>
    <p:sldId id="319" r:id="rId13"/>
    <p:sldId id="320" r:id="rId14"/>
    <p:sldId id="323" r:id="rId15"/>
    <p:sldId id="322" r:id="rId16"/>
    <p:sldId id="321" r:id="rId17"/>
    <p:sldId id="324" r:id="rId18"/>
    <p:sldId id="309" r:id="rId19"/>
    <p:sldId id="313" r:id="rId20"/>
    <p:sldId id="327" r:id="rId21"/>
    <p:sldId id="28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5BD"/>
    <a:srgbClr val="CFD3DB"/>
    <a:srgbClr val="F8F6F5"/>
    <a:srgbClr val="0F253E"/>
    <a:srgbClr val="446992"/>
    <a:srgbClr val="AEC2D8"/>
    <a:srgbClr val="98432A"/>
    <a:srgbClr val="D84400"/>
    <a:srgbClr val="44678D"/>
    <a:srgbClr val="263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6326B6-2467-C4DA-8164-85B3948604D8}" v="151" dt="2024-11-03T15:21:56.288"/>
    <p1510:client id="{624F96D9-A79D-5074-9D24-49F69774D106}" v="19" dt="2024-11-03T09:46:33.267"/>
    <p1510:client id="{7D5E9D7D-B3E3-41F5-BCF2-EA807DB64D6C}" v="336" dt="2024-11-03T13:13:45.200"/>
    <p1510:client id="{8BA84044-0F30-69CA-7503-1E48AF371126}" v="90" dt="2024-11-02T20:38:04.169"/>
    <p1510:client id="{DEF4BD96-3013-F6EA-2438-2C9245E7047B}" v="2" dt="2024-11-03T12:41:11.971"/>
    <p1510:client id="{F9F61C29-16B3-F358-5021-6730741E0FA4}" v="115" dt="2024-11-02T19:16:45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07" d="100"/>
          <a:sy n="107" d="100"/>
        </p:scale>
        <p:origin x="736" y="160"/>
      </p:cViewPr>
      <p:guideLst>
        <p:guide orient="horz" pos="1536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11/3/24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ED2950FC-64C0-50D7-5101-884A13ED2F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CEA88831-A930-596B-0685-672024BE27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A3FD0A0-F4FB-BC20-358F-C4F179AA89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389891-233D-6282-224F-6B8EC0182D2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61DD8-56E8-44DB-8D68-9188DEA50502}" type="datetimeFigureOut">
              <a:rPr lang="en-US" smtClean="0"/>
              <a:t>11/3/24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2A2D99A-04B6-3AD9-B6DA-EEE29FB0D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F4F81C-C1F0-7738-A271-96AF417D7F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4C781-2765-427A-A960-385CE0D0C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014797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2F4C3-2617-75E4-44D5-4116E1EC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C8817-9D1E-C713-914C-A36BCA65FA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DACF6D-5297-0E8E-B9CD-F270267C1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1A111-F237-9D6D-AB3F-4ECCD80196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9864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F2502-9C02-9423-4AC0-D7D8B9E2B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DA59F0-B2D8-1F8D-792B-0C3BBAFCA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3EEB8E-F026-0F31-0E10-433FEE947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6A893-5FC0-02ED-B492-07931BC59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2807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FDE6F-D171-C8B4-E3E0-899D3375B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EF45EE-DAE5-8FAB-24DF-FB6F3F1B9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E354F5-0BB8-EA52-A7CB-B649E7208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67B90-B94A-290F-B7BF-5FC3EF6F6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4956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03C25-26DA-38AE-1AD4-5FCC4A99F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2224FF-83D1-84D6-7F90-64E977AD6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EEEA93-D15D-46FB-E669-48E7EABDB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0770D-712C-4F46-DED5-621AD008F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7902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Go over general idea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4C781-2765-427A-A960-385CE0D0CA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90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AB107-E66D-C276-7B8A-BF5082519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C8134-CB51-DBDE-184C-9F1FA2C9A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A7D9DE-2F85-BFDB-13C4-5286EFBBA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F93CB-773F-1E77-68BC-C3F2F15B7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810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AB107-E66D-C276-7B8A-BF5082519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C8134-CB51-DBDE-184C-9F1FA2C9A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A7D9DE-2F85-BFDB-13C4-5286EFBBA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F93CB-773F-1E77-68BC-C3F2F15B7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7351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18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43929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337937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337937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9EB39-BB7D-708E-CC21-46C784645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5E8AA1-2434-F620-1094-48EE7BD13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569BFE-3F5A-4A3E-6B85-805047454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27C32-AEC0-8024-A677-3C1B252AE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639720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1647-B86F-A28B-A51E-4A45E54F5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886820-695D-F621-CEAF-BF3078936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70B7A1-FC06-DFA9-A3C6-1881A7C9B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8A55A-111F-5ABA-0997-02793C063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95275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0075C-15CA-FD17-7804-B8B9282CC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8525C-37BB-AEE2-B8F5-03B6067E8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A0B15F-F7A1-090A-481E-0053122C3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D7105-0CF0-3D57-49EE-9E12F117A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877122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9DBA-8346-366A-8C4B-56E4169F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E59BE4-13CB-9AAA-83F0-7DAC1C8F3F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0C246-82D6-6C78-B7AE-5EBC367D8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7ECD4-B63A-0228-3BE8-BEAD503D32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590729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99DBA-8346-366A-8C4B-56E4169F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E59BE4-13CB-9AAA-83F0-7DAC1C8F3F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0C246-82D6-6C78-B7AE-5EBC367D8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7ECD4-B63A-0228-3BE8-BEAD503D32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590729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8554E-FED0-4A62-E36D-033CC9585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66CB46-3CDB-D482-0CBD-C3838716F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D7C033-7798-295E-B7FC-9F700BFD9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484FA-0AD6-FFB3-F1FF-238F61C8D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02892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/>
              <a:t>Click to edit </a:t>
            </a:r>
            <a:r>
              <a:rPr lang="en-US" altLang="zh-CN"/>
              <a:t>Text</a:t>
            </a:r>
            <a:r>
              <a:rPr lang="zh-CN" altLang="en-US"/>
              <a:t> </a:t>
            </a:r>
            <a:r>
              <a:rPr lang="en-US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19" y="2134360"/>
            <a:ext cx="5857761" cy="2057441"/>
          </a:xfrm>
        </p:spPr>
        <p:txBody>
          <a:bodyPr/>
          <a:lstStyle/>
          <a:p>
            <a:r>
              <a:rPr lang="en-US" sz="3200">
                <a:latin typeface="Roboto"/>
                <a:ea typeface="Roboto"/>
                <a:cs typeface="Posterama"/>
              </a:rPr>
              <a:t>Personalised Nutrition &amp; Wellbeing Through AI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56543" y="4119076"/>
            <a:ext cx="2916846" cy="512772"/>
          </a:xfrm>
        </p:spPr>
        <p:txBody>
          <a:bodyPr/>
          <a:lstStyle/>
          <a:p>
            <a:r>
              <a:rPr lang="en-US" sz="1600" b="1">
                <a:solidFill>
                  <a:srgbClr val="446992"/>
                </a:solidFill>
              </a:rPr>
              <a:t>TEAM 6</a:t>
            </a:r>
          </a:p>
          <a:p>
            <a:r>
              <a:rPr lang="en-US" sz="1600">
                <a:solidFill>
                  <a:srgbClr val="446992"/>
                </a:solidFill>
              </a:rPr>
              <a:t>Mohammed Abdeen </a:t>
            </a:r>
          </a:p>
          <a:p>
            <a:r>
              <a:rPr lang="en-US" sz="1600">
                <a:solidFill>
                  <a:srgbClr val="446992"/>
                </a:solidFill>
              </a:rPr>
              <a:t>Jen Dargue</a:t>
            </a:r>
          </a:p>
          <a:p>
            <a:r>
              <a:rPr lang="en-US" sz="1600">
                <a:solidFill>
                  <a:srgbClr val="446992"/>
                </a:solidFill>
              </a:rPr>
              <a:t>Justin Maguire</a:t>
            </a:r>
          </a:p>
          <a:p>
            <a:r>
              <a:rPr lang="en-US" sz="1600">
                <a:solidFill>
                  <a:srgbClr val="446992"/>
                </a:solidFill>
              </a:rPr>
              <a:t>Iraklis Pissaris</a:t>
            </a:r>
          </a:p>
          <a:p>
            <a:r>
              <a:rPr lang="en-US" sz="1600">
                <a:solidFill>
                  <a:srgbClr val="446992"/>
                </a:solidFill>
              </a:rPr>
              <a:t>Euan Smith</a:t>
            </a:r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56733" y="4982081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600" b="1" i="1">
                <a:solidFill>
                  <a:schemeClr val="accent6"/>
                </a:solidFill>
                <a:latin typeface="Gabriola"/>
                <a:ea typeface="Roboto"/>
                <a:cs typeface="Posterama"/>
              </a:rPr>
              <a:t>Eat a healthy</a:t>
            </a:r>
          </a:p>
          <a:p>
            <a:pPr algn="ctr">
              <a:defRPr/>
            </a:pPr>
            <a:endParaRPr lang="en-US" sz="1600" b="1" i="1">
              <a:solidFill>
                <a:schemeClr val="accent6"/>
              </a:solidFill>
              <a:latin typeface="Gabriola"/>
              <a:ea typeface="Roboto"/>
              <a:cs typeface="Posterama"/>
            </a:endParaRPr>
          </a:p>
          <a:p>
            <a:pPr algn="ctr">
              <a:defRPr/>
            </a:pPr>
            <a:r>
              <a:rPr lang="en-US" sz="1600" b="1" i="1">
                <a:solidFill>
                  <a:schemeClr val="accent6"/>
                </a:solidFill>
                <a:latin typeface="Gabriola"/>
                <a:ea typeface="Roboto"/>
                <a:cs typeface="Posterama"/>
              </a:rPr>
              <a:t> balanced diet</a:t>
            </a:r>
          </a:p>
        </p:txBody>
      </p:sp>
      <p:pic>
        <p:nvPicPr>
          <p:cNvPr id="13" name="Picture Placeholder 12" descr="A group of bowls of food&#10;&#10;Description automatically generated">
            <a:extLst>
              <a:ext uri="{FF2B5EF4-FFF2-40B4-BE49-F238E27FC236}">
                <a16:creationId xmlns:a16="http://schemas.microsoft.com/office/drawing/2014/main" id="{6C9F115A-B156-800D-8077-8A7E042934C4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5614" r="25614"/>
          <a:stretch>
            <a:fillRect/>
          </a:stretch>
        </p:blipFill>
        <p:spPr>
          <a:xfrm>
            <a:off x="6340963" y="-94624"/>
            <a:ext cx="5702962" cy="5993102"/>
          </a:xfr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3E87ACC1-E940-0B8F-3424-8B673EBC3049}"/>
              </a:ext>
            </a:extLst>
          </p:cNvPr>
          <p:cNvSpPr txBox="1">
            <a:spLocks/>
          </p:cNvSpPr>
          <p:nvPr/>
        </p:nvSpPr>
        <p:spPr>
          <a:xfrm>
            <a:off x="1376425" y="1124321"/>
            <a:ext cx="3994173" cy="22775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Roboto"/>
                <a:ea typeface="Roboto"/>
                <a:cs typeface="Roboto"/>
              </a:rPr>
              <a:t>NutriScot</a:t>
            </a:r>
            <a:br>
              <a:rPr lang="en-GB">
                <a:latin typeface="Roboto"/>
                <a:ea typeface="Roboto"/>
                <a:cs typeface="Roboto"/>
              </a:rPr>
            </a:br>
            <a:endParaRPr lang="en-US" sz="1400">
              <a:solidFill>
                <a:schemeClr val="accent6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5" name="Picture Placeholder 35" descr="A blue and white flag&#10;&#10;Description automatically generated">
            <a:extLst>
              <a:ext uri="{FF2B5EF4-FFF2-40B4-BE49-F238E27FC236}">
                <a16:creationId xmlns:a16="http://schemas.microsoft.com/office/drawing/2014/main" id="{466DABEB-F287-BBFB-19B6-B8A3CD0C62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016" r="12016"/>
          <a:stretch>
            <a:fillRect/>
          </a:stretch>
        </p:blipFill>
        <p:spPr>
          <a:xfrm>
            <a:off x="3967344" y="1909344"/>
            <a:ext cx="504569" cy="443833"/>
          </a:xfrm>
          <a:prstGeom prst="hexagon">
            <a:avLst>
              <a:gd name="adj" fmla="val 28349"/>
              <a:gd name="vf" fmla="val 115470"/>
            </a:avLst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127211A-3E93-D3CF-3C5F-21E8F03172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685" y="2562225"/>
            <a:ext cx="3515288" cy="4295775"/>
          </a:xfrm>
          <a:prstGeom prst="rect">
            <a:avLst/>
          </a:prstGeom>
          <a:solidFill>
            <a:srgbClr val="F8F6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431" y="2412758"/>
            <a:ext cx="2638425" cy="80271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  <a:t>NutriScot</a:t>
            </a:r>
            <a:b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</a:b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  <a:lumOff val="25000"/>
                </a:schemeClr>
              </a:solidFill>
              <a:effectLst/>
              <a:uLnTx/>
              <a:uFillTx/>
              <a:latin typeface="Roboto"/>
              <a:ea typeface="Roboto"/>
              <a:cs typeface="Roboto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222744" y="617029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8C212-E4FA-7F80-36BD-B8CE44E9271D}"/>
              </a:ext>
            </a:extLst>
          </p:cNvPr>
          <p:cNvSpPr txBox="1">
            <a:spLocks/>
          </p:cNvSpPr>
          <p:nvPr/>
        </p:nvSpPr>
        <p:spPr>
          <a:xfrm>
            <a:off x="4288331" y="3009204"/>
            <a:ext cx="3280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Deliver </a:t>
            </a:r>
            <a:r>
              <a:rPr lang="en-US" err="1"/>
              <a:t>personalised</a:t>
            </a:r>
            <a:r>
              <a:rPr lang="en-US"/>
              <a:t> nutrition and wellbeing to improve public health in Scotland through biomonitoring and AI</a:t>
            </a:r>
          </a:p>
        </p:txBody>
      </p:sp>
      <p:pic>
        <p:nvPicPr>
          <p:cNvPr id="27" name="Picture Placeholder 35" descr="A blue and white flag&#10;&#10;Description automatically generated">
            <a:extLst>
              <a:ext uri="{FF2B5EF4-FFF2-40B4-BE49-F238E27FC236}">
                <a16:creationId xmlns:a16="http://schemas.microsoft.com/office/drawing/2014/main" id="{0A3F7A6B-DB06-A22E-0C0A-6F7E61A2EC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16" r="12016"/>
          <a:stretch>
            <a:fillRect/>
          </a:stretch>
        </p:blipFill>
        <p:spPr>
          <a:xfrm>
            <a:off x="6964856" y="2479920"/>
            <a:ext cx="504569" cy="443833"/>
          </a:xfrm>
          <a:prstGeom prst="hexagon">
            <a:avLst>
              <a:gd name="adj" fmla="val 28349"/>
              <a:gd name="vf" fmla="val 115470"/>
            </a:avLst>
          </a:prstGeom>
        </p:spPr>
      </p:pic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3B53AE0E-577D-E637-54FC-8FF06EC1107A}"/>
              </a:ext>
            </a:extLst>
          </p:cNvPr>
          <p:cNvSpPr txBox="1">
            <a:spLocks/>
          </p:cNvSpPr>
          <p:nvPr/>
        </p:nvSpPr>
        <p:spPr>
          <a:xfrm>
            <a:off x="5300181" y="5467516"/>
            <a:ext cx="5653568" cy="1530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056C3A-DF22-86D3-7A20-647D418D68E0}"/>
              </a:ext>
            </a:extLst>
          </p:cNvPr>
          <p:cNvSpPr txBox="1"/>
          <p:nvPr/>
        </p:nvSpPr>
        <p:spPr>
          <a:xfrm>
            <a:off x="1542651" y="350845"/>
            <a:ext cx="3571421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ea typeface="+mn-ea"/>
                <a:cs typeface="+mn-cs"/>
              </a:rPr>
              <a:t>Priority Users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Users at risk of adverse health conditions due to weight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Referred by GPs/Health Professionals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000000"/>
                </a:solidFill>
              </a:rPr>
              <a:t>Potential to create tiers for future roll out to different user groups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323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FEE57-09BC-F52B-6E3B-BEE104488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E642288-F6E3-3800-05DF-3D153E97AF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685" y="2562225"/>
            <a:ext cx="3515288" cy="4295775"/>
          </a:xfrm>
          <a:prstGeom prst="rect">
            <a:avLst/>
          </a:prstGeom>
          <a:solidFill>
            <a:srgbClr val="F8F6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C9C73-B3E8-1648-8DC5-871C35FEF5C6}"/>
              </a:ext>
            </a:extLst>
          </p:cNvPr>
          <p:cNvSpPr txBox="1"/>
          <p:nvPr/>
        </p:nvSpPr>
        <p:spPr>
          <a:xfrm>
            <a:off x="6497278" y="331653"/>
            <a:ext cx="3539027" cy="19082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ea typeface="+mn-ea"/>
                <a:cs typeface="+mn-cs"/>
              </a:rPr>
              <a:t>Biomonitoring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65B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Smartwatch - heartrate, sleep and activity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Smartscale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 - weight and body composition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Continuous glucose monitor</a:t>
            </a:r>
            <a:endParaRPr lang="en-US" sz="140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Blood and stool samples – to establish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personalised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 dietary requirements</a:t>
            </a:r>
          </a:p>
        </p:txBody>
      </p:sp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2059839B-0AE6-897E-563F-32ECEA9DD3CA}"/>
              </a:ext>
            </a:extLst>
          </p:cNvPr>
          <p:cNvSpPr/>
          <p:nvPr/>
        </p:nvSpPr>
        <p:spPr>
          <a:xfrm rot="16200000">
            <a:off x="5489500" y="-780031"/>
            <a:ext cx="599956" cy="2350756"/>
          </a:xfrm>
          <a:prstGeom prst="curvedLeftArrow">
            <a:avLst>
              <a:gd name="adj1" fmla="val 50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27D5D34-0B74-7EDB-94CE-8AC49DC21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431" y="2412758"/>
            <a:ext cx="2638425" cy="80271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  <a:t>NutriScot</a:t>
            </a:r>
            <a:b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</a:b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  <a:lumOff val="25000"/>
                </a:schemeClr>
              </a:solidFill>
              <a:effectLst/>
              <a:uLnTx/>
              <a:uFillTx/>
              <a:latin typeface="Roboto"/>
              <a:ea typeface="Roboto"/>
              <a:cs typeface="Roboto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D5C4D-BA18-0C20-7ACC-2BF4837D3EC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222744" y="617029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AE2C8-59C8-2E43-DE0A-03C8079B2AFB}"/>
              </a:ext>
            </a:extLst>
          </p:cNvPr>
          <p:cNvSpPr txBox="1">
            <a:spLocks/>
          </p:cNvSpPr>
          <p:nvPr/>
        </p:nvSpPr>
        <p:spPr>
          <a:xfrm>
            <a:off x="4288331" y="3009204"/>
            <a:ext cx="3280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Deliver </a:t>
            </a:r>
            <a:r>
              <a:rPr lang="en-US" err="1"/>
              <a:t>personalised</a:t>
            </a:r>
            <a:r>
              <a:rPr lang="en-US"/>
              <a:t> nutrition and wellbeing to improve public health in Scotland through biomonitoring and AI</a:t>
            </a:r>
          </a:p>
        </p:txBody>
      </p:sp>
      <p:pic>
        <p:nvPicPr>
          <p:cNvPr id="27" name="Picture Placeholder 35" descr="A blue and white flag&#10;&#10;Description automatically generated">
            <a:extLst>
              <a:ext uri="{FF2B5EF4-FFF2-40B4-BE49-F238E27FC236}">
                <a16:creationId xmlns:a16="http://schemas.microsoft.com/office/drawing/2014/main" id="{01B0216D-CD88-D8F0-322D-7408DDC466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16" r="12016"/>
          <a:stretch>
            <a:fillRect/>
          </a:stretch>
        </p:blipFill>
        <p:spPr>
          <a:xfrm>
            <a:off x="6964856" y="2479920"/>
            <a:ext cx="504569" cy="443833"/>
          </a:xfrm>
          <a:prstGeom prst="hexagon">
            <a:avLst>
              <a:gd name="adj" fmla="val 28349"/>
              <a:gd name="vf" fmla="val 115470"/>
            </a:avLst>
          </a:prstGeom>
        </p:spPr>
      </p:pic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AFA382AF-E002-E287-42C1-903A5829E482}"/>
              </a:ext>
            </a:extLst>
          </p:cNvPr>
          <p:cNvSpPr txBox="1">
            <a:spLocks/>
          </p:cNvSpPr>
          <p:nvPr/>
        </p:nvSpPr>
        <p:spPr>
          <a:xfrm>
            <a:off x="5300181" y="5467516"/>
            <a:ext cx="5653568" cy="1530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3E4D75-08E7-82AF-51EF-CE39E63186A8}"/>
              </a:ext>
            </a:extLst>
          </p:cNvPr>
          <p:cNvSpPr txBox="1"/>
          <p:nvPr/>
        </p:nvSpPr>
        <p:spPr>
          <a:xfrm>
            <a:off x="1542651" y="350845"/>
            <a:ext cx="3571421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ea typeface="+mn-ea"/>
                <a:cs typeface="+mn-cs"/>
              </a:rPr>
              <a:t>Priority Users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Users at risk of adverse health conditions due to weight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Referred by GPs/Health Professionals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000000"/>
                </a:solidFill>
              </a:rPr>
              <a:t>Potential to create tiers for future roll out to different user groups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7432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D0F9B-1E44-6DE6-6649-F24DDD1C1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46E0AEA-C7A1-0011-CF95-0CFCC3B22E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685" y="2562225"/>
            <a:ext cx="3515288" cy="4295775"/>
          </a:xfrm>
          <a:prstGeom prst="rect">
            <a:avLst/>
          </a:prstGeom>
          <a:solidFill>
            <a:srgbClr val="F8F6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B4A6B9-6CD3-A4B6-EE76-34090997E63E}"/>
              </a:ext>
            </a:extLst>
          </p:cNvPr>
          <p:cNvSpPr txBox="1"/>
          <p:nvPr/>
        </p:nvSpPr>
        <p:spPr>
          <a:xfrm>
            <a:off x="7899981" y="2475216"/>
            <a:ext cx="3897608" cy="19082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ea typeface="+mn-ea"/>
                <a:cs typeface="+mn-cs"/>
              </a:rPr>
              <a:t>Machine Learning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Results of user biomonitoring used to predict the optimum nutrition for health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Algorithms continually evaluate how food and lifestyle effect the user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Supportive AI feedback available to user via video, audio or written formats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Arrow: Curved Left 39">
            <a:extLst>
              <a:ext uri="{FF2B5EF4-FFF2-40B4-BE49-F238E27FC236}">
                <a16:creationId xmlns:a16="http://schemas.microsoft.com/office/drawing/2014/main" id="{95D8A8EE-482F-C36B-5CC0-692F89D2428C}"/>
              </a:ext>
            </a:extLst>
          </p:cNvPr>
          <p:cNvSpPr/>
          <p:nvPr/>
        </p:nvSpPr>
        <p:spPr>
          <a:xfrm rot="18914683">
            <a:off x="10041360" y="489667"/>
            <a:ext cx="706335" cy="2378532"/>
          </a:xfrm>
          <a:prstGeom prst="curvedLeftArrow">
            <a:avLst>
              <a:gd name="adj1" fmla="val 50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81850A-335D-9300-4B14-15C1F303FD19}"/>
              </a:ext>
            </a:extLst>
          </p:cNvPr>
          <p:cNvSpPr txBox="1"/>
          <p:nvPr/>
        </p:nvSpPr>
        <p:spPr>
          <a:xfrm>
            <a:off x="6497278" y="331653"/>
            <a:ext cx="3539027" cy="19082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ea typeface="+mn-ea"/>
                <a:cs typeface="+mn-cs"/>
              </a:rPr>
              <a:t>Biomonitoring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65B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Smartwatch - heartrate, sleep and activity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Smartscale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 - weight and body composition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Continuous glucose monitor</a:t>
            </a:r>
            <a:endParaRPr lang="en-US" sz="140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Blood and stool samples – to establish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personalised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 dietary requirements</a:t>
            </a:r>
          </a:p>
        </p:txBody>
      </p:sp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B565E50C-EC8D-148F-BEA1-0779CD9F956F}"/>
              </a:ext>
            </a:extLst>
          </p:cNvPr>
          <p:cNvSpPr/>
          <p:nvPr/>
        </p:nvSpPr>
        <p:spPr>
          <a:xfrm rot="16200000">
            <a:off x="5489500" y="-780031"/>
            <a:ext cx="599956" cy="2350756"/>
          </a:xfrm>
          <a:prstGeom prst="curvedLeftArrow">
            <a:avLst>
              <a:gd name="adj1" fmla="val 50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41A011-79E1-A505-8C97-4AAB80F22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431" y="2412758"/>
            <a:ext cx="2638425" cy="80271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  <a:t>NutriScot</a:t>
            </a:r>
            <a:b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</a:b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  <a:lumOff val="25000"/>
                </a:schemeClr>
              </a:solidFill>
              <a:effectLst/>
              <a:uLnTx/>
              <a:uFillTx/>
              <a:latin typeface="Roboto"/>
              <a:ea typeface="Roboto"/>
              <a:cs typeface="Roboto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D6937-89DA-7ECB-C9B5-EA8BAE38E874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222744" y="617029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C5F75-9A24-685C-20A3-BDFFE5B92AFB}"/>
              </a:ext>
            </a:extLst>
          </p:cNvPr>
          <p:cNvSpPr txBox="1">
            <a:spLocks/>
          </p:cNvSpPr>
          <p:nvPr/>
        </p:nvSpPr>
        <p:spPr>
          <a:xfrm>
            <a:off x="4288331" y="3009204"/>
            <a:ext cx="3280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Deliver </a:t>
            </a:r>
            <a:r>
              <a:rPr lang="en-US" err="1"/>
              <a:t>personalised</a:t>
            </a:r>
            <a:r>
              <a:rPr lang="en-US"/>
              <a:t> nutrition and wellbeing to improve public health in Scotland through biomonitoring and AI</a:t>
            </a:r>
          </a:p>
        </p:txBody>
      </p:sp>
      <p:pic>
        <p:nvPicPr>
          <p:cNvPr id="27" name="Picture Placeholder 35" descr="A blue and white flag&#10;&#10;Description automatically generated">
            <a:extLst>
              <a:ext uri="{FF2B5EF4-FFF2-40B4-BE49-F238E27FC236}">
                <a16:creationId xmlns:a16="http://schemas.microsoft.com/office/drawing/2014/main" id="{55EC2D01-1EFF-BD53-3C35-3EEA4EF7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16" r="12016"/>
          <a:stretch>
            <a:fillRect/>
          </a:stretch>
        </p:blipFill>
        <p:spPr>
          <a:xfrm>
            <a:off x="6964856" y="2479920"/>
            <a:ext cx="504569" cy="443833"/>
          </a:xfrm>
          <a:prstGeom prst="hexagon">
            <a:avLst>
              <a:gd name="adj" fmla="val 28349"/>
              <a:gd name="vf" fmla="val 115470"/>
            </a:avLst>
          </a:prstGeom>
        </p:spPr>
      </p:pic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E8FA7BF6-B6E4-51D7-E091-DDD8182E43AE}"/>
              </a:ext>
            </a:extLst>
          </p:cNvPr>
          <p:cNvSpPr txBox="1">
            <a:spLocks/>
          </p:cNvSpPr>
          <p:nvPr/>
        </p:nvSpPr>
        <p:spPr>
          <a:xfrm>
            <a:off x="5300181" y="5467516"/>
            <a:ext cx="5653568" cy="1530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987BB-BEA5-D60C-78F9-BF434F338A9F}"/>
              </a:ext>
            </a:extLst>
          </p:cNvPr>
          <p:cNvSpPr txBox="1"/>
          <p:nvPr/>
        </p:nvSpPr>
        <p:spPr>
          <a:xfrm>
            <a:off x="1542651" y="350845"/>
            <a:ext cx="3571421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ea typeface="+mn-ea"/>
                <a:cs typeface="+mn-cs"/>
              </a:rPr>
              <a:t>Priority Users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Users at risk of adverse health conditions due to weight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Referred by GPs/Health Professionals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000000"/>
                </a:solidFill>
              </a:rPr>
              <a:t>Potential to create tiers for future roll out to different user groups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928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4512C-ECCB-EB3B-AED6-F964E7651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4C411CD-8E2A-3486-EA16-3A4DABEB1A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685" y="2562225"/>
            <a:ext cx="3515288" cy="4295775"/>
          </a:xfrm>
          <a:prstGeom prst="rect">
            <a:avLst/>
          </a:prstGeom>
          <a:solidFill>
            <a:srgbClr val="F8F6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0664FBB0-C231-CA88-9195-04EF66BF0A09}"/>
              </a:ext>
            </a:extLst>
          </p:cNvPr>
          <p:cNvSpPr txBox="1">
            <a:spLocks/>
          </p:cNvSpPr>
          <p:nvPr/>
        </p:nvSpPr>
        <p:spPr>
          <a:xfrm>
            <a:off x="4061918" y="4618132"/>
            <a:ext cx="5003851" cy="2117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solidFill>
                  <a:srgbClr val="0065BD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Dietary Assistance</a:t>
            </a:r>
          </a:p>
          <a:p>
            <a:r>
              <a:rPr lang="en-US">
                <a:ea typeface="Calibri" panose="020F0502020204030204" pitchFamily="34" charset="0"/>
                <a:cs typeface="Calibri" panose="020F0502020204030204" pitchFamily="34" charset="0"/>
              </a:rPr>
              <a:t>Improve ease of eating well</a:t>
            </a:r>
          </a:p>
          <a:p>
            <a:r>
              <a:rPr lang="en-US">
                <a:ea typeface="Calibri" panose="020F0502020204030204" pitchFamily="34" charset="0"/>
                <a:cs typeface="Calibri" panose="020F0502020204030204" pitchFamily="34" charset="0"/>
              </a:rPr>
              <a:t>AI generates bespoke meal plans and recipes based on nutritional needs and user preferences</a:t>
            </a:r>
          </a:p>
          <a:p>
            <a:r>
              <a:rPr lang="en-US">
                <a:ea typeface="Calibri" panose="020F0502020204030204" pitchFamily="34" charset="0"/>
                <a:cs typeface="Calibri" panose="020F0502020204030204" pitchFamily="34" charset="0"/>
              </a:rPr>
              <a:t>User refines meal choices and API sends shopping list to users choice of partner supermarket</a:t>
            </a:r>
          </a:p>
          <a:p>
            <a:r>
              <a:rPr lang="en-US">
                <a:ea typeface="Calibri" panose="020F0502020204030204" pitchFamily="34" charset="0"/>
                <a:cs typeface="Calibri" panose="020F0502020204030204" pitchFamily="34" charset="0"/>
              </a:rPr>
              <a:t>Connected to partnered supermarkets, auto-fill e-commerce basket for click and collect, or delivery </a:t>
            </a:r>
          </a:p>
        </p:txBody>
      </p:sp>
      <p:sp>
        <p:nvSpPr>
          <p:cNvPr id="45" name="Arrow: Curved Left 44">
            <a:extLst>
              <a:ext uri="{FF2B5EF4-FFF2-40B4-BE49-F238E27FC236}">
                <a16:creationId xmlns:a16="http://schemas.microsoft.com/office/drawing/2014/main" id="{9D20ACB8-876C-EC17-B5C7-08B8BDE0550B}"/>
              </a:ext>
            </a:extLst>
          </p:cNvPr>
          <p:cNvSpPr/>
          <p:nvPr/>
        </p:nvSpPr>
        <p:spPr>
          <a:xfrm rot="2269860">
            <a:off x="9197627" y="3720820"/>
            <a:ext cx="706335" cy="2378532"/>
          </a:xfrm>
          <a:prstGeom prst="curvedLeftArrow">
            <a:avLst>
              <a:gd name="adj1" fmla="val 50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433B48-6F80-91E0-A373-C2020BE63AFF}"/>
              </a:ext>
            </a:extLst>
          </p:cNvPr>
          <p:cNvSpPr txBox="1"/>
          <p:nvPr/>
        </p:nvSpPr>
        <p:spPr>
          <a:xfrm>
            <a:off x="7899981" y="2475216"/>
            <a:ext cx="3897608" cy="19082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ea typeface="+mn-ea"/>
                <a:cs typeface="+mn-cs"/>
              </a:rPr>
              <a:t>Machine Learning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Results of user biomonitoring used to predict the optimum nutrition for health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Algorithms continually evaluate how food and lifestyle effect the user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Supportive AI feedback available to user via video, audio or written formats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Arrow: Curved Left 39">
            <a:extLst>
              <a:ext uri="{FF2B5EF4-FFF2-40B4-BE49-F238E27FC236}">
                <a16:creationId xmlns:a16="http://schemas.microsoft.com/office/drawing/2014/main" id="{A526DE85-8065-3A22-C691-34A287474C9F}"/>
              </a:ext>
            </a:extLst>
          </p:cNvPr>
          <p:cNvSpPr/>
          <p:nvPr/>
        </p:nvSpPr>
        <p:spPr>
          <a:xfrm rot="18914683">
            <a:off x="10041360" y="489667"/>
            <a:ext cx="706335" cy="2378532"/>
          </a:xfrm>
          <a:prstGeom prst="curvedLeftArrow">
            <a:avLst>
              <a:gd name="adj1" fmla="val 50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B1FD5-60A1-1BAA-B040-B6198623C201}"/>
              </a:ext>
            </a:extLst>
          </p:cNvPr>
          <p:cNvSpPr txBox="1"/>
          <p:nvPr/>
        </p:nvSpPr>
        <p:spPr>
          <a:xfrm>
            <a:off x="6497278" y="331653"/>
            <a:ext cx="3539027" cy="19082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ea typeface="+mn-ea"/>
                <a:cs typeface="+mn-cs"/>
              </a:rPr>
              <a:t>Biomonitoring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65B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Smartwatch - heartrate, sleep and activity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Smartscale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 - weight and body composition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Continuous glucose monitor</a:t>
            </a:r>
            <a:endParaRPr lang="en-US" sz="140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Blood and stool samples – to establish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personalised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 dietary requirements</a:t>
            </a:r>
          </a:p>
        </p:txBody>
      </p:sp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E4CCC9F1-FFA1-D06A-A7C6-F9026B294FFB}"/>
              </a:ext>
            </a:extLst>
          </p:cNvPr>
          <p:cNvSpPr/>
          <p:nvPr/>
        </p:nvSpPr>
        <p:spPr>
          <a:xfrm rot="16200000">
            <a:off x="5489500" y="-780031"/>
            <a:ext cx="599956" cy="2350756"/>
          </a:xfrm>
          <a:prstGeom prst="curvedLeftArrow">
            <a:avLst>
              <a:gd name="adj1" fmla="val 50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04B378A-C1FB-F468-C6F7-4045978F7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431" y="2412758"/>
            <a:ext cx="2638425" cy="80271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  <a:t>NutriScot</a:t>
            </a:r>
            <a:b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</a:b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  <a:lumOff val="25000"/>
                </a:schemeClr>
              </a:solidFill>
              <a:effectLst/>
              <a:uLnTx/>
              <a:uFillTx/>
              <a:latin typeface="Roboto"/>
              <a:ea typeface="Roboto"/>
              <a:cs typeface="Roboto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A1E41-298D-A1DA-B852-CA21D356A876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222744" y="617029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EE16F-C08A-2C6A-F87D-11B1ECC44BF3}"/>
              </a:ext>
            </a:extLst>
          </p:cNvPr>
          <p:cNvSpPr txBox="1">
            <a:spLocks/>
          </p:cNvSpPr>
          <p:nvPr/>
        </p:nvSpPr>
        <p:spPr>
          <a:xfrm>
            <a:off x="4288331" y="3009204"/>
            <a:ext cx="3280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Deliver </a:t>
            </a:r>
            <a:r>
              <a:rPr lang="en-US" err="1"/>
              <a:t>personalised</a:t>
            </a:r>
            <a:r>
              <a:rPr lang="en-US"/>
              <a:t> nutrition and wellbeing to improve public health in Scotland through biomonitoring and AI</a:t>
            </a:r>
          </a:p>
        </p:txBody>
      </p:sp>
      <p:pic>
        <p:nvPicPr>
          <p:cNvPr id="27" name="Picture Placeholder 35" descr="A blue and white flag&#10;&#10;Description automatically generated">
            <a:extLst>
              <a:ext uri="{FF2B5EF4-FFF2-40B4-BE49-F238E27FC236}">
                <a16:creationId xmlns:a16="http://schemas.microsoft.com/office/drawing/2014/main" id="{661DCCF6-010F-EE8E-8392-68BCB8274D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16" r="12016"/>
          <a:stretch>
            <a:fillRect/>
          </a:stretch>
        </p:blipFill>
        <p:spPr>
          <a:xfrm>
            <a:off x="6964856" y="2479920"/>
            <a:ext cx="504569" cy="443833"/>
          </a:xfrm>
          <a:prstGeom prst="hexagon">
            <a:avLst>
              <a:gd name="adj" fmla="val 28349"/>
              <a:gd name="vf" fmla="val 115470"/>
            </a:avLst>
          </a:prstGeom>
        </p:spPr>
      </p:pic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0523997C-5D33-48FE-6340-7D1D8E405DD7}"/>
              </a:ext>
            </a:extLst>
          </p:cNvPr>
          <p:cNvSpPr txBox="1">
            <a:spLocks/>
          </p:cNvSpPr>
          <p:nvPr/>
        </p:nvSpPr>
        <p:spPr>
          <a:xfrm>
            <a:off x="5300181" y="5467516"/>
            <a:ext cx="5653568" cy="1530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675A7E-B775-7CDD-167E-5DCD8D0D6BB0}"/>
              </a:ext>
            </a:extLst>
          </p:cNvPr>
          <p:cNvSpPr txBox="1"/>
          <p:nvPr/>
        </p:nvSpPr>
        <p:spPr>
          <a:xfrm>
            <a:off x="1542651" y="350845"/>
            <a:ext cx="3571421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ea typeface="+mn-ea"/>
                <a:cs typeface="+mn-cs"/>
              </a:rPr>
              <a:t>Priority Users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Users at risk of adverse health conditions due to weight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Referred by GPs/Health Professionals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000000"/>
                </a:solidFill>
              </a:rPr>
              <a:t>Potential to create tiers for future roll out to different user groups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3950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73976-EC86-2D5A-3D1D-EF4AB6499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621FD9E-F0B1-3E4C-F443-FC722AA112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685" y="2562225"/>
            <a:ext cx="3515288" cy="4295775"/>
          </a:xfrm>
          <a:prstGeom prst="rect">
            <a:avLst/>
          </a:prstGeom>
          <a:solidFill>
            <a:srgbClr val="F8F6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2D45CF3-BF84-ECC2-1C2C-BAB53AC87DA6}"/>
              </a:ext>
            </a:extLst>
          </p:cNvPr>
          <p:cNvSpPr txBox="1">
            <a:spLocks/>
          </p:cNvSpPr>
          <p:nvPr/>
        </p:nvSpPr>
        <p:spPr>
          <a:xfrm>
            <a:off x="231105" y="2067230"/>
            <a:ext cx="3571421" cy="26934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solidFill>
                  <a:srgbClr val="0065BD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Improving Health in Scotland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F253E"/>
                </a:solidFill>
                <a:effectLst/>
                <a:uLnTx/>
                <a:uFillTx/>
                <a:latin typeface="Abadi" panose="020B0604020104020204" pitchFamily="34" charset="0"/>
              </a:rPr>
              <a:t>Supports NHS Dieticians, enabling them to help more patients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rgbClr val="0F253E"/>
                </a:solidFill>
                <a:latin typeface="Abadi" panose="020B0604020104020204" pitchFamily="34" charset="0"/>
              </a:rPr>
              <a:t>Reducing the burden of disease to NHS caused by obesity, in particular type 2 diabetes and cardiovascular disease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F253E"/>
                </a:solidFill>
                <a:effectLst/>
                <a:uLnTx/>
                <a:uFillTx/>
                <a:latin typeface="Abadi" panose="020B0604020104020204" pitchFamily="34" charset="0"/>
              </a:rPr>
              <a:t>Use platform to provide nutritional education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rgbClr val="0F253E"/>
                </a:solidFill>
                <a:latin typeface="Abadi" panose="020B0604020104020204" pitchFamily="34" charset="0"/>
              </a:rPr>
              <a:t>Potential to roll out to additional user groups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badi" panose="020B0604020104020204" pitchFamily="34" charset="0"/>
            </a:endParaRPr>
          </a:p>
        </p:txBody>
      </p:sp>
      <p:sp>
        <p:nvSpPr>
          <p:cNvPr id="46" name="Arrow: Curved Left 45">
            <a:extLst>
              <a:ext uri="{FF2B5EF4-FFF2-40B4-BE49-F238E27FC236}">
                <a16:creationId xmlns:a16="http://schemas.microsoft.com/office/drawing/2014/main" id="{C533CE28-BAE5-F267-52CD-4AFDFED5F987}"/>
              </a:ext>
            </a:extLst>
          </p:cNvPr>
          <p:cNvSpPr/>
          <p:nvPr/>
        </p:nvSpPr>
        <p:spPr>
          <a:xfrm rot="5898249">
            <a:off x="3125546" y="3778381"/>
            <a:ext cx="706335" cy="2459378"/>
          </a:xfrm>
          <a:prstGeom prst="curvedLeftArrow">
            <a:avLst>
              <a:gd name="adj1" fmla="val 50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635671C6-4A2C-BCDC-29B6-C78F07E2C2A2}"/>
              </a:ext>
            </a:extLst>
          </p:cNvPr>
          <p:cNvSpPr txBox="1">
            <a:spLocks/>
          </p:cNvSpPr>
          <p:nvPr/>
        </p:nvSpPr>
        <p:spPr>
          <a:xfrm>
            <a:off x="4061918" y="4618132"/>
            <a:ext cx="5003851" cy="2117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solidFill>
                  <a:srgbClr val="0065BD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Dietary Assistance</a:t>
            </a:r>
          </a:p>
          <a:p>
            <a:r>
              <a:rPr lang="en-US">
                <a:ea typeface="Calibri" panose="020F0502020204030204" pitchFamily="34" charset="0"/>
                <a:cs typeface="Calibri" panose="020F0502020204030204" pitchFamily="34" charset="0"/>
              </a:rPr>
              <a:t>Improve ease of eating well</a:t>
            </a:r>
          </a:p>
          <a:p>
            <a:r>
              <a:rPr lang="en-US">
                <a:ea typeface="Calibri" panose="020F0502020204030204" pitchFamily="34" charset="0"/>
                <a:cs typeface="Calibri" panose="020F0502020204030204" pitchFamily="34" charset="0"/>
              </a:rPr>
              <a:t>AI generates bespoke meal plans and recipes based on nutritional needs and user preferences</a:t>
            </a:r>
          </a:p>
          <a:p>
            <a:r>
              <a:rPr lang="en-US">
                <a:ea typeface="Calibri" panose="020F0502020204030204" pitchFamily="34" charset="0"/>
                <a:cs typeface="Calibri" panose="020F0502020204030204" pitchFamily="34" charset="0"/>
              </a:rPr>
              <a:t>User refines meal choices and API sends shopping list to users choice of partner supermarket</a:t>
            </a:r>
          </a:p>
          <a:p>
            <a:r>
              <a:rPr lang="en-US">
                <a:ea typeface="Calibri" panose="020F0502020204030204" pitchFamily="34" charset="0"/>
                <a:cs typeface="Calibri" panose="020F0502020204030204" pitchFamily="34" charset="0"/>
              </a:rPr>
              <a:t>Connected to partnered supermarkets, auto-fill e-commerce basket for click and collect, or delivery </a:t>
            </a:r>
          </a:p>
        </p:txBody>
      </p:sp>
      <p:sp>
        <p:nvSpPr>
          <p:cNvPr id="45" name="Arrow: Curved Left 44">
            <a:extLst>
              <a:ext uri="{FF2B5EF4-FFF2-40B4-BE49-F238E27FC236}">
                <a16:creationId xmlns:a16="http://schemas.microsoft.com/office/drawing/2014/main" id="{9486DDEE-DA5A-A10D-8AD3-4CBB52DC3088}"/>
              </a:ext>
            </a:extLst>
          </p:cNvPr>
          <p:cNvSpPr/>
          <p:nvPr/>
        </p:nvSpPr>
        <p:spPr>
          <a:xfrm rot="2269860">
            <a:off x="9197627" y="3720820"/>
            <a:ext cx="706335" cy="2378532"/>
          </a:xfrm>
          <a:prstGeom prst="curvedLeftArrow">
            <a:avLst>
              <a:gd name="adj1" fmla="val 50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852BB2-591B-06E9-2FFE-ED2BC283B625}"/>
              </a:ext>
            </a:extLst>
          </p:cNvPr>
          <p:cNvSpPr txBox="1"/>
          <p:nvPr/>
        </p:nvSpPr>
        <p:spPr>
          <a:xfrm>
            <a:off x="7899981" y="2475216"/>
            <a:ext cx="3897608" cy="19082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ea typeface="+mn-ea"/>
                <a:cs typeface="+mn-cs"/>
              </a:rPr>
              <a:t>Machine Learning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Results of user biomonitoring used to predict the optimum nutrition for health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Algorithms continually evaluate how food and lifestyle effect the user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Supportive AI feedback available to user via video, audio or written formats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Arrow: Curved Left 39">
            <a:extLst>
              <a:ext uri="{FF2B5EF4-FFF2-40B4-BE49-F238E27FC236}">
                <a16:creationId xmlns:a16="http://schemas.microsoft.com/office/drawing/2014/main" id="{0CE8CF5A-E0A0-3235-45C4-B160ECF0A724}"/>
              </a:ext>
            </a:extLst>
          </p:cNvPr>
          <p:cNvSpPr/>
          <p:nvPr/>
        </p:nvSpPr>
        <p:spPr>
          <a:xfrm rot="18914683">
            <a:off x="10041360" y="489667"/>
            <a:ext cx="706335" cy="2378532"/>
          </a:xfrm>
          <a:prstGeom prst="curvedLeftArrow">
            <a:avLst>
              <a:gd name="adj1" fmla="val 50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E0F33-4932-5C73-276A-23C9BE74202A}"/>
              </a:ext>
            </a:extLst>
          </p:cNvPr>
          <p:cNvSpPr txBox="1"/>
          <p:nvPr/>
        </p:nvSpPr>
        <p:spPr>
          <a:xfrm>
            <a:off x="6497278" y="331653"/>
            <a:ext cx="3539027" cy="19082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ea typeface="+mn-ea"/>
                <a:cs typeface="+mn-cs"/>
              </a:rPr>
              <a:t>Biomonitoring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65B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Smartwatch - heartrate, sleep and activity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Smartscale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 - weight and body composition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Continuous glucose monitor</a:t>
            </a:r>
            <a:endParaRPr lang="en-US" sz="140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Blood and stool samples – to establish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personalised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rPr>
              <a:t> dietary requirements</a:t>
            </a:r>
          </a:p>
        </p:txBody>
      </p:sp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7E5BE784-89C2-F1FA-6979-18E77D200475}"/>
              </a:ext>
            </a:extLst>
          </p:cNvPr>
          <p:cNvSpPr/>
          <p:nvPr/>
        </p:nvSpPr>
        <p:spPr>
          <a:xfrm rot="16200000">
            <a:off x="5489500" y="-780031"/>
            <a:ext cx="599956" cy="2350756"/>
          </a:xfrm>
          <a:prstGeom prst="curvedLeftArrow">
            <a:avLst>
              <a:gd name="adj1" fmla="val 50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AD7876B-59B4-205A-2505-02E2B6D8D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431" y="2412758"/>
            <a:ext cx="2638425" cy="80271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  <a:t>NutriScot</a:t>
            </a:r>
            <a:b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Roboto"/>
                <a:ea typeface="Roboto"/>
                <a:cs typeface="Roboto"/>
              </a:rPr>
            </a:b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  <a:lumOff val="25000"/>
                </a:schemeClr>
              </a:solidFill>
              <a:effectLst/>
              <a:uLnTx/>
              <a:uFillTx/>
              <a:latin typeface="Roboto"/>
              <a:ea typeface="Roboto"/>
              <a:cs typeface="Roboto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F7110A-C18D-735B-059D-1EC320631F4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222744" y="617029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EF028-EDFB-A495-CA95-4C18DA284AE1}"/>
              </a:ext>
            </a:extLst>
          </p:cNvPr>
          <p:cNvSpPr txBox="1">
            <a:spLocks/>
          </p:cNvSpPr>
          <p:nvPr/>
        </p:nvSpPr>
        <p:spPr>
          <a:xfrm>
            <a:off x="4288331" y="3009204"/>
            <a:ext cx="3280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Deliver </a:t>
            </a:r>
            <a:r>
              <a:rPr lang="en-US" err="1"/>
              <a:t>personalised</a:t>
            </a:r>
            <a:r>
              <a:rPr lang="en-US"/>
              <a:t> nutrition and wellbeing to improve public health in Scotland through biomonitoring and AI</a:t>
            </a:r>
          </a:p>
        </p:txBody>
      </p:sp>
      <p:pic>
        <p:nvPicPr>
          <p:cNvPr id="27" name="Picture Placeholder 35" descr="A blue and white flag&#10;&#10;Description automatically generated">
            <a:extLst>
              <a:ext uri="{FF2B5EF4-FFF2-40B4-BE49-F238E27FC236}">
                <a16:creationId xmlns:a16="http://schemas.microsoft.com/office/drawing/2014/main" id="{AFE24222-E0F2-5611-E6AC-FC6CFB4E65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16" r="12016"/>
          <a:stretch>
            <a:fillRect/>
          </a:stretch>
        </p:blipFill>
        <p:spPr>
          <a:xfrm>
            <a:off x="6964856" y="2479920"/>
            <a:ext cx="504569" cy="443833"/>
          </a:xfrm>
          <a:prstGeom prst="hexagon">
            <a:avLst>
              <a:gd name="adj" fmla="val 28349"/>
              <a:gd name="vf" fmla="val 115470"/>
            </a:avLst>
          </a:prstGeom>
        </p:spPr>
      </p:pic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5F19FF1B-45BA-C625-690A-80F735CC8898}"/>
              </a:ext>
            </a:extLst>
          </p:cNvPr>
          <p:cNvSpPr txBox="1">
            <a:spLocks/>
          </p:cNvSpPr>
          <p:nvPr/>
        </p:nvSpPr>
        <p:spPr>
          <a:xfrm>
            <a:off x="5300181" y="5467516"/>
            <a:ext cx="5653568" cy="1530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155ACA-1BEC-92D4-7661-13463BBBD3E2}"/>
              </a:ext>
            </a:extLst>
          </p:cNvPr>
          <p:cNvSpPr txBox="1"/>
          <p:nvPr/>
        </p:nvSpPr>
        <p:spPr>
          <a:xfrm>
            <a:off x="1542651" y="350845"/>
            <a:ext cx="3571421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ea typeface="+mn-ea"/>
                <a:cs typeface="+mn-cs"/>
              </a:rPr>
              <a:t>Priority Users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Users at risk of adverse health conditions due to weight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Referred by GPs/Health Professionals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000000"/>
                </a:solidFill>
              </a:rPr>
              <a:t>Potential to create tiers for future roll out to different user groups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015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D1FC82-635B-4FCE-893C-9102171C15C6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F0D2385A-36D1-5433-903F-D33AEEDDF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790221"/>
              </p:ext>
            </p:extLst>
          </p:nvPr>
        </p:nvGraphicFramePr>
        <p:xfrm>
          <a:off x="1627770" y="1552575"/>
          <a:ext cx="8936460" cy="510389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34115">
                  <a:extLst>
                    <a:ext uri="{9D8B030D-6E8A-4147-A177-3AD203B41FA5}">
                      <a16:colId xmlns:a16="http://schemas.microsoft.com/office/drawing/2014/main" val="3928337346"/>
                    </a:ext>
                  </a:extLst>
                </a:gridCol>
                <a:gridCol w="2234115">
                  <a:extLst>
                    <a:ext uri="{9D8B030D-6E8A-4147-A177-3AD203B41FA5}">
                      <a16:colId xmlns:a16="http://schemas.microsoft.com/office/drawing/2014/main" val="3985108801"/>
                    </a:ext>
                  </a:extLst>
                </a:gridCol>
                <a:gridCol w="2234115">
                  <a:extLst>
                    <a:ext uri="{9D8B030D-6E8A-4147-A177-3AD203B41FA5}">
                      <a16:colId xmlns:a16="http://schemas.microsoft.com/office/drawing/2014/main" val="1502373099"/>
                    </a:ext>
                  </a:extLst>
                </a:gridCol>
                <a:gridCol w="2234115">
                  <a:extLst>
                    <a:ext uri="{9D8B030D-6E8A-4147-A177-3AD203B41FA5}">
                      <a16:colId xmlns:a16="http://schemas.microsoft.com/office/drawing/2014/main" val="3824219202"/>
                    </a:ext>
                  </a:extLst>
                </a:gridCol>
              </a:tblGrid>
              <a:tr h="413899"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Stakeholder</a:t>
                      </a:r>
                      <a:endParaRPr lang="en-GB" sz="1600" b="1"/>
                    </a:p>
                  </a:txBody>
                  <a:tcPr anchor="ctr"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Needs</a:t>
                      </a:r>
                    </a:p>
                  </a:txBody>
                  <a:tcPr anchor="ctr"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Interest</a:t>
                      </a:r>
                    </a:p>
                  </a:txBody>
                  <a:tcPr anchor="ctr">
                    <a:solidFill>
                      <a:srgbClr val="0065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Influence</a:t>
                      </a:r>
                    </a:p>
                  </a:txBody>
                  <a:tcPr anchor="ctr">
                    <a:solidFill>
                      <a:srgbClr val="0065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501806"/>
                  </a:ext>
                </a:extLst>
              </a:tr>
              <a:tr h="875099"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NHS Scotland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Reduce obesity-related health issues and costs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Improved patient health, reduced strain on healthcare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High; responsible for healthcare delivery and integration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6034325"/>
                  </a:ext>
                </a:extLst>
              </a:tr>
              <a:tr h="899747"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Government (Health Department)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Population-wide health improvements and reduced healthcare expenditure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Achieving national health targets, budget optimization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High; policy-making, funding approval, strategic oversight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4490557"/>
                  </a:ext>
                </a:extLst>
              </a:tr>
              <a:tr h="709540"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Patients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Personalized, manageable, affordable nutrition guidance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Better health, reduced medical visits, access to trusted health resources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High; their participation and feedback are crucial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961062"/>
                  </a:ext>
                </a:extLst>
              </a:tr>
              <a:tr h="1069246"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Project 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Clear direction, resources, and ongoing support from stakeholders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Achieving project goals, demonstrating impact, creating a scalable health improvement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High; execution of the project, stakeholder collaboration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867194"/>
                  </a:ext>
                </a:extLst>
              </a:tr>
              <a:tr h="1069246"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Tech Contractors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Accurate data and feedback for optimizing AI algorithms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Success of the AI solution, innovation potential, expanded application in health projects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/>
                        <a:t>Medium to High; they provide technical backbone and AI efficacy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815801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B59DD85-31E4-83F9-ED17-CB325DA1A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2514599" cy="765485"/>
          </a:xfrm>
          <a:prstGeom prst="rect">
            <a:avLst/>
          </a:prstGeom>
        </p:spPr>
      </p:pic>
      <p:sp>
        <p:nvSpPr>
          <p:cNvPr id="5" name="Title 18">
            <a:extLst>
              <a:ext uri="{FF2B5EF4-FFF2-40B4-BE49-F238E27FC236}">
                <a16:creationId xmlns:a16="http://schemas.microsoft.com/office/drawing/2014/main" id="{CAA51CE4-FCB9-95AD-DBF0-05898BCA7200}"/>
              </a:ext>
            </a:extLst>
          </p:cNvPr>
          <p:cNvSpPr txBox="1">
            <a:spLocks/>
          </p:cNvSpPr>
          <p:nvPr/>
        </p:nvSpPr>
        <p:spPr>
          <a:xfrm>
            <a:off x="333376" y="890686"/>
            <a:ext cx="3759316" cy="998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Roboto"/>
                <a:ea typeface="Roboto"/>
                <a:cs typeface="Roboto"/>
              </a:rPr>
              <a:t>Stakeholders</a:t>
            </a:r>
            <a:endParaRPr lang="en-US" sz="3600" dirty="0"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3578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898D7-2996-DE4F-3709-A858D7B29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AAFAE8-B5F0-715A-0BE3-EB7ED9A2C8FF}"/>
              </a:ext>
            </a:extLst>
          </p:cNvPr>
          <p:cNvCxnSpPr>
            <a:cxnSpLocks/>
          </p:cNvCxnSpPr>
          <p:nvPr/>
        </p:nvCxnSpPr>
        <p:spPr>
          <a:xfrm>
            <a:off x="2162175" y="4619625"/>
            <a:ext cx="7629525" cy="0"/>
          </a:xfrm>
          <a:prstGeom prst="line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C30C6D-233D-11FC-5DE0-C996C79722A2}"/>
              </a:ext>
            </a:extLst>
          </p:cNvPr>
          <p:cNvCxnSpPr/>
          <p:nvPr/>
        </p:nvCxnSpPr>
        <p:spPr>
          <a:xfrm>
            <a:off x="2171700" y="4619625"/>
            <a:ext cx="0" cy="249705"/>
          </a:xfrm>
          <a:prstGeom prst="line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F84305A-F222-90E8-3734-526C8B563F7E}"/>
              </a:ext>
            </a:extLst>
          </p:cNvPr>
          <p:cNvCxnSpPr/>
          <p:nvPr/>
        </p:nvCxnSpPr>
        <p:spPr>
          <a:xfrm>
            <a:off x="4714875" y="4619625"/>
            <a:ext cx="0" cy="249705"/>
          </a:xfrm>
          <a:prstGeom prst="line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170464-A462-6F88-5AAE-A7E3ADE460FE}"/>
              </a:ext>
            </a:extLst>
          </p:cNvPr>
          <p:cNvCxnSpPr/>
          <p:nvPr/>
        </p:nvCxnSpPr>
        <p:spPr>
          <a:xfrm>
            <a:off x="7258050" y="4619625"/>
            <a:ext cx="0" cy="249705"/>
          </a:xfrm>
          <a:prstGeom prst="line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A63C87-BAA2-5B90-4814-39DA0843999E}"/>
              </a:ext>
            </a:extLst>
          </p:cNvPr>
          <p:cNvCxnSpPr/>
          <p:nvPr/>
        </p:nvCxnSpPr>
        <p:spPr>
          <a:xfrm>
            <a:off x="9791700" y="4619625"/>
            <a:ext cx="0" cy="249705"/>
          </a:xfrm>
          <a:prstGeom prst="line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FF21C9-B70C-B162-D356-B8E16F4A4F51}"/>
              </a:ext>
            </a:extLst>
          </p:cNvPr>
          <p:cNvCxnSpPr>
            <a:cxnSpLocks/>
          </p:cNvCxnSpPr>
          <p:nvPr/>
        </p:nvCxnSpPr>
        <p:spPr>
          <a:xfrm>
            <a:off x="5984155" y="3771900"/>
            <a:ext cx="0" cy="847725"/>
          </a:xfrm>
          <a:prstGeom prst="line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9520D-2B3E-4579-AFBC-18707D97FBDD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>
          <a:xfrm>
            <a:off x="10941387" y="6208395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A2D3F2-C57A-7707-26D9-D4A950BDA929}"/>
              </a:ext>
            </a:extLst>
          </p:cNvPr>
          <p:cNvSpPr/>
          <p:nvPr/>
        </p:nvSpPr>
        <p:spPr>
          <a:xfrm>
            <a:off x="6132500" y="4869330"/>
            <a:ext cx="2265218" cy="83094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>
                <a:solidFill>
                  <a:schemeClr val="bg1"/>
                </a:solidFill>
                <a:latin typeface="Abadi"/>
              </a:rPr>
              <a:t>Specialist AI/ML Consultancy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B7EA2A6-D55C-F222-C8EE-D5D330C47E96}"/>
              </a:ext>
            </a:extLst>
          </p:cNvPr>
          <p:cNvSpPr/>
          <p:nvPr/>
        </p:nvSpPr>
        <p:spPr>
          <a:xfrm>
            <a:off x="8676168" y="4860321"/>
            <a:ext cx="2265219" cy="83094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Clinical Laboratory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DD6A28-0176-2966-8EBE-573BA66C70B2}"/>
              </a:ext>
            </a:extLst>
          </p:cNvPr>
          <p:cNvSpPr/>
          <p:nvPr/>
        </p:nvSpPr>
        <p:spPr>
          <a:xfrm>
            <a:off x="3588831" y="4872238"/>
            <a:ext cx="2265219" cy="83094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>
                <a:solidFill>
                  <a:schemeClr val="bg1"/>
                </a:solidFill>
                <a:latin typeface="Abadi"/>
              </a:rPr>
              <a:t>SaaS Development Specialists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B75A09-E5D4-B752-ED2A-82F469F01A0D}"/>
              </a:ext>
            </a:extLst>
          </p:cNvPr>
          <p:cNvSpPr/>
          <p:nvPr/>
        </p:nvSpPr>
        <p:spPr>
          <a:xfrm>
            <a:off x="4705534" y="1405709"/>
            <a:ext cx="2537207" cy="250735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TEAM 6 Ltd.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Mohammed Abdeen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Jen Dargue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Justin Maguire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Iraklis Pissaris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Euan Smith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D0AF9D-8C93-3531-918E-A117C457199C}"/>
              </a:ext>
            </a:extLst>
          </p:cNvPr>
          <p:cNvSpPr/>
          <p:nvPr/>
        </p:nvSpPr>
        <p:spPr>
          <a:xfrm>
            <a:off x="6819279" y="2700710"/>
            <a:ext cx="2424545" cy="8309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Ideation, Marketing, Project Management, Stakeholder Liaison</a:t>
            </a:r>
            <a:endParaRPr lang="en-US">
              <a:solidFill>
                <a:schemeClr val="bg1"/>
              </a:solidFill>
              <a:latin typeface="Abad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62C332-5A46-D54B-C879-BA50AC047B46}"/>
              </a:ext>
            </a:extLst>
          </p:cNvPr>
          <p:cNvSpPr/>
          <p:nvPr/>
        </p:nvSpPr>
        <p:spPr>
          <a:xfrm>
            <a:off x="1045162" y="4872238"/>
            <a:ext cx="2265219" cy="83094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Stakeholders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B701A-78CB-5E23-BF33-2081468F7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2514599" cy="765485"/>
          </a:xfrm>
          <a:prstGeom prst="rect">
            <a:avLst/>
          </a:prstGeom>
        </p:spPr>
      </p:pic>
      <p:sp>
        <p:nvSpPr>
          <p:cNvPr id="6" name="Title 18">
            <a:extLst>
              <a:ext uri="{FF2B5EF4-FFF2-40B4-BE49-F238E27FC236}">
                <a16:creationId xmlns:a16="http://schemas.microsoft.com/office/drawing/2014/main" id="{2785D27C-CC34-7FF3-0CDD-81409949A69D}"/>
              </a:ext>
            </a:extLst>
          </p:cNvPr>
          <p:cNvSpPr txBox="1">
            <a:spLocks/>
          </p:cNvSpPr>
          <p:nvPr/>
        </p:nvSpPr>
        <p:spPr>
          <a:xfrm>
            <a:off x="333376" y="890686"/>
            <a:ext cx="3759316" cy="998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Roboto"/>
                <a:ea typeface="Roboto"/>
                <a:cs typeface="Roboto"/>
              </a:rPr>
              <a:t>Project Team</a:t>
            </a:r>
            <a:endParaRPr lang="en-US" sz="3600" dirty="0"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26824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898D7-2996-DE4F-3709-A858D7B29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AC531F-C443-A352-0F89-C4387D732D6A}"/>
              </a:ext>
            </a:extLst>
          </p:cNvPr>
          <p:cNvSpPr/>
          <p:nvPr/>
        </p:nvSpPr>
        <p:spPr>
          <a:xfrm>
            <a:off x="0" y="0"/>
            <a:ext cx="12192000" cy="6839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9520D-2B3E-4579-AFBC-18707D97FBDD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57F7E-6B2C-49DB-A7C4-2AE0103EC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55" y="18574"/>
            <a:ext cx="11212490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60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707" y="1425951"/>
            <a:ext cx="5353820" cy="807011"/>
          </a:xfrm>
        </p:spPr>
        <p:txBody>
          <a:bodyPr/>
          <a:lstStyle/>
          <a:p>
            <a:pPr algn="ctr"/>
            <a:r>
              <a:rPr lang="en-US" sz="4800">
                <a:latin typeface="Roboto"/>
                <a:ea typeface="Roboto"/>
                <a:cs typeface="Roboto"/>
              </a:rPr>
              <a:t>Thank you</a:t>
            </a:r>
            <a:endParaRPr lang="en-US" sz="4800" dirty="0">
              <a:latin typeface="Roboto"/>
              <a:ea typeface="Roboto"/>
              <a:cs typeface="Roboto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826604" y="2690868"/>
            <a:ext cx="2788025" cy="2547812"/>
          </a:xfrm>
        </p:spPr>
        <p:txBody>
          <a:bodyPr/>
          <a:lstStyle/>
          <a:p>
            <a:pPr algn="ctr"/>
            <a:r>
              <a:rPr lang="en-US" sz="1800" b="1">
                <a:solidFill>
                  <a:srgbClr val="446992"/>
                </a:solidFill>
              </a:rPr>
              <a:t>TEAM 6</a:t>
            </a:r>
            <a:r>
              <a:rPr lang="en-US" b="1" dirty="0">
                <a:solidFill>
                  <a:srgbClr val="446992"/>
                </a:solidFill>
              </a:rPr>
              <a:t> Ltd.</a:t>
            </a:r>
            <a:endParaRPr lang="en-US" sz="1800" b="1">
              <a:solidFill>
                <a:srgbClr val="446992"/>
              </a:solidFill>
            </a:endParaRPr>
          </a:p>
          <a:p>
            <a:pPr algn="ctr"/>
            <a:r>
              <a:rPr lang="en-US" sz="1800">
                <a:solidFill>
                  <a:srgbClr val="446992"/>
                </a:solidFill>
              </a:rPr>
              <a:t>Mohammed Abdeen </a:t>
            </a:r>
          </a:p>
          <a:p>
            <a:pPr algn="ctr"/>
            <a:r>
              <a:rPr lang="en-US" sz="1800">
                <a:solidFill>
                  <a:srgbClr val="446992"/>
                </a:solidFill>
              </a:rPr>
              <a:t>Jen Dargue</a:t>
            </a:r>
          </a:p>
          <a:p>
            <a:pPr algn="ctr"/>
            <a:r>
              <a:rPr lang="en-US" sz="1800">
                <a:solidFill>
                  <a:srgbClr val="446992"/>
                </a:solidFill>
              </a:rPr>
              <a:t>Justin Maguire</a:t>
            </a:r>
          </a:p>
          <a:p>
            <a:pPr algn="ctr"/>
            <a:r>
              <a:rPr lang="en-US" sz="1800">
                <a:solidFill>
                  <a:srgbClr val="446992"/>
                </a:solidFill>
              </a:rPr>
              <a:t>Iraklis Pissaris</a:t>
            </a:r>
          </a:p>
          <a:p>
            <a:pPr algn="ctr"/>
            <a:r>
              <a:rPr lang="en-US" sz="1800">
                <a:solidFill>
                  <a:srgbClr val="446992"/>
                </a:solidFill>
              </a:rPr>
              <a:t>Euan Smith</a:t>
            </a:r>
          </a:p>
          <a:p>
            <a:pPr algn="ctr"/>
            <a:endParaRPr lang="en-US"/>
          </a:p>
        </p:txBody>
      </p:sp>
      <p:pic>
        <p:nvPicPr>
          <p:cNvPr id="26" name="Picture Placeholder 25" descr="A bowl of chickpeas&#10;&#10;Description automatically generated">
            <a:extLst>
              <a:ext uri="{FF2B5EF4-FFF2-40B4-BE49-F238E27FC236}">
                <a16:creationId xmlns:a16="http://schemas.microsoft.com/office/drawing/2014/main" id="{ACFCF165-D686-2FD1-D612-6F8C1EF8508D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3"/>
          <a:srcRect t="20675" b="20675"/>
          <a:stretch>
            <a:fillRect/>
          </a:stretch>
        </p:blipFill>
        <p:spPr/>
      </p:pic>
      <p:pic>
        <p:nvPicPr>
          <p:cNvPr id="17" name="Picture Placeholder 16" descr="A wooden crate of fruit&#10;&#10;Description automatically generated">
            <a:extLst>
              <a:ext uri="{FF2B5EF4-FFF2-40B4-BE49-F238E27FC236}">
                <a16:creationId xmlns:a16="http://schemas.microsoft.com/office/drawing/2014/main" id="{E5460D23-3C5C-429F-E222-5097DF7C5489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4"/>
          <a:srcRect l="12069" r="12069"/>
          <a:stretch>
            <a:fillRect/>
          </a:stretch>
        </p:blipFill>
        <p:spPr/>
      </p:pic>
      <p:pic>
        <p:nvPicPr>
          <p:cNvPr id="31" name="Picture Placeholder 30" descr="A group of bowls of food&#10;&#10;Description automatically generated">
            <a:extLst>
              <a:ext uri="{FF2B5EF4-FFF2-40B4-BE49-F238E27FC236}">
                <a16:creationId xmlns:a16="http://schemas.microsoft.com/office/drawing/2014/main" id="{0130CC55-7E99-6FBB-D41D-4CE904144913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5"/>
          <a:srcRect l="18091" r="18091"/>
          <a:stretch>
            <a:fillRect/>
          </a:stretch>
        </p:blipFill>
        <p:spPr/>
      </p:pic>
      <p:pic>
        <p:nvPicPr>
          <p:cNvPr id="36" name="Picture Placeholder 35" descr="A blue and white flag&#10;&#10;Description automatically generated">
            <a:extLst>
              <a:ext uri="{FF2B5EF4-FFF2-40B4-BE49-F238E27FC236}">
                <a16:creationId xmlns:a16="http://schemas.microsoft.com/office/drawing/2014/main" id="{1DF74651-A952-D9C4-656F-0FA2534090E9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6"/>
          <a:srcRect l="12016" r="12016"/>
          <a:stretch>
            <a:fillRect/>
          </a:stretch>
        </p:blipFill>
        <p:spPr>
          <a:xfrm>
            <a:off x="391110" y="2503682"/>
            <a:ext cx="1465840" cy="12893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34C566-40C7-373D-056C-D2BE0399A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524" y="0"/>
            <a:ext cx="2514599" cy="7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70" y="785377"/>
            <a:ext cx="4774262" cy="724960"/>
          </a:xfrm>
        </p:spPr>
        <p:txBody>
          <a:bodyPr/>
          <a:lstStyle/>
          <a:p>
            <a:r>
              <a:rPr lang="en-US" altLang="zh-CN" sz="3600">
                <a:latin typeface="Roboto"/>
                <a:ea typeface="Roboto"/>
                <a:cs typeface="Roboto"/>
              </a:rPr>
              <a:t>Nutrition in Scotland</a:t>
            </a:r>
            <a:endParaRPr lang="en-US" sz="3600">
              <a:latin typeface="Roboto"/>
              <a:ea typeface="Roboto"/>
              <a:cs typeface="Roboto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0" y="1673879"/>
            <a:ext cx="5541928" cy="4358858"/>
          </a:xfrm>
        </p:spPr>
        <p:txBody>
          <a:bodyPr vert="horz" lIns="91440" tIns="45720" rIns="91440" bIns="45720" rtlCol="0" anchor="t">
            <a:noAutofit/>
          </a:bodyPr>
          <a:lstStyle/>
          <a:p>
            <a:pPr fontAlgn="base"/>
            <a:endParaRPr lang="en-US" sz="1600" dirty="0">
              <a:solidFill>
                <a:srgbClr val="446992"/>
              </a:solidFill>
            </a:endParaRPr>
          </a:p>
          <a:p>
            <a:pPr marL="285750" indent="-285750">
              <a:buChar char="•"/>
            </a:pPr>
            <a:r>
              <a:rPr lang="en-US" sz="1600" dirty="0">
                <a:solidFill>
                  <a:schemeClr val="tx1"/>
                </a:solidFill>
                <a:latin typeface="Abadi"/>
              </a:rPr>
              <a:t>Of </a:t>
            </a:r>
            <a:r>
              <a:rPr lang="en-US" sz="1600">
                <a:solidFill>
                  <a:schemeClr val="tx1"/>
                </a:solidFill>
                <a:latin typeface="Abadi"/>
              </a:rPr>
              <a:t>all health years lost in Scotland</a:t>
            </a:r>
            <a:r>
              <a:rPr lang="en-US" sz="1600" dirty="0">
                <a:solidFill>
                  <a:schemeClr val="tx1"/>
                </a:solidFill>
                <a:latin typeface="Abadi"/>
              </a:rPr>
              <a:t>, one </a:t>
            </a:r>
            <a:r>
              <a:rPr lang="en-US" sz="1600">
                <a:solidFill>
                  <a:schemeClr val="tx1"/>
                </a:solidFill>
                <a:latin typeface="Abadi"/>
              </a:rPr>
              <a:t>in </a:t>
            </a:r>
            <a:r>
              <a:rPr lang="en-US" sz="1600" dirty="0">
                <a:solidFill>
                  <a:schemeClr val="tx1"/>
                </a:solidFill>
                <a:latin typeface="Abadi"/>
              </a:rPr>
              <a:t>five </a:t>
            </a:r>
            <a:r>
              <a:rPr lang="en-US" sz="1600">
                <a:solidFill>
                  <a:schemeClr val="tx1"/>
                </a:solidFill>
                <a:latin typeface="Abadi"/>
              </a:rPr>
              <a:t>are attributable to excess weight </a:t>
            </a:r>
            <a:r>
              <a:rPr lang="en-US" sz="1600" dirty="0">
                <a:solidFill>
                  <a:schemeClr val="tx1"/>
                </a:solidFill>
                <a:latin typeface="Abadi"/>
              </a:rPr>
              <a:t>or </a:t>
            </a:r>
            <a:r>
              <a:rPr lang="en-US" sz="1600">
                <a:solidFill>
                  <a:schemeClr val="tx1"/>
                </a:solidFill>
                <a:latin typeface="Abadi"/>
              </a:rPr>
              <a:t>poor diet</a:t>
            </a:r>
            <a:r>
              <a:rPr lang="en-US" sz="1600" dirty="0">
                <a:solidFill>
                  <a:schemeClr val="tx1"/>
                </a:solidFill>
                <a:latin typeface="Abadi"/>
              </a:rPr>
              <a:t> (Scottish Burden of Disease)</a:t>
            </a:r>
          </a:p>
          <a:p>
            <a:pPr marL="285750" indent="-285750">
              <a:buChar char="•"/>
            </a:pPr>
            <a:endParaRPr lang="en-GB" sz="1600" dirty="0">
              <a:solidFill>
                <a:schemeClr val="tx1"/>
              </a:solidFill>
              <a:latin typeface="Abadi"/>
            </a:endParaRPr>
          </a:p>
          <a:p>
            <a:pPr marL="285750" indent="-285750">
              <a:buChar char="•"/>
            </a:pPr>
            <a:r>
              <a:rPr lang="en-GB" sz="1600">
                <a:solidFill>
                  <a:schemeClr val="tx1"/>
                </a:solidFill>
                <a:latin typeface="Abadi"/>
              </a:rPr>
              <a:t>Improvement of diet could potentially prevent one in every five deaths globally (Berry et.al 2020)*</a:t>
            </a:r>
            <a:endParaRPr lang="en-US" sz="1600">
              <a:solidFill>
                <a:schemeClr val="tx1"/>
              </a:solidFill>
              <a:latin typeface="Abadi"/>
            </a:endParaRPr>
          </a:p>
          <a:p>
            <a:pPr marL="285750" indent="-285750"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r>
              <a:rPr lang="en-US" sz="1600">
                <a:solidFill>
                  <a:schemeClr val="tx1"/>
                </a:solidFill>
              </a:rPr>
              <a:t>According to the Scottish Government's Diet and Healthy Weight: Monitoring Support (2020), obesity costs the Scottish NHS up to £600 Million annually. 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endParaRPr lang="en-US" sz="1600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endParaRPr lang="en-GB" sz="1600">
              <a:solidFill>
                <a:srgbClr val="000000"/>
              </a:solidFill>
            </a:endParaRPr>
          </a:p>
          <a:p>
            <a:endParaRPr lang="en-US" sz="16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43035" y="5106539"/>
            <a:ext cx="1896941" cy="185239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744B94-3603-E255-0855-638D82DA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46" y="138407"/>
            <a:ext cx="5131315" cy="6581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A30AC0-3481-BF01-D81B-74A1EC3E6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2514599" cy="7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96" y="823477"/>
            <a:ext cx="5117162" cy="662782"/>
          </a:xfrm>
        </p:spPr>
        <p:txBody>
          <a:bodyPr/>
          <a:lstStyle/>
          <a:p>
            <a:r>
              <a:rPr lang="en-US" altLang="zh-CN" sz="3600">
                <a:latin typeface="Roboto"/>
                <a:ea typeface="Roboto"/>
                <a:cs typeface="Roboto"/>
              </a:rPr>
              <a:t>Nutrition in Scotland</a:t>
            </a:r>
            <a:endParaRPr lang="en-US" sz="3600">
              <a:latin typeface="Roboto"/>
              <a:ea typeface="Roboto"/>
              <a:cs typeface="Roboto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6914" y="1486260"/>
            <a:ext cx="5123869" cy="4434442"/>
          </a:xfrm>
        </p:spPr>
        <p:txBody>
          <a:bodyPr vert="horz" lIns="91440" tIns="45720" rIns="91440" bIns="45720" rtlCol="0" anchor="t">
            <a:noAutofit/>
          </a:bodyPr>
          <a:lstStyle/>
          <a:p>
            <a:pPr fontAlgn="base">
              <a:spcBef>
                <a:spcPts val="0"/>
              </a:spcBef>
              <a:spcAft>
                <a:spcPts val="600"/>
              </a:spcAft>
            </a:pPr>
            <a:endParaRPr lang="en-US" sz="1600" dirty="0">
              <a:solidFill>
                <a:schemeClr val="accent1"/>
              </a:solidFill>
              <a:latin typeface="Abadi"/>
              <a:cs typeface="Calibri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Char char="•"/>
            </a:pPr>
            <a:r>
              <a:rPr lang="en-US" sz="1600">
                <a:solidFill>
                  <a:schemeClr val="tx1"/>
                </a:solidFill>
                <a:latin typeface="Abadi"/>
                <a:cs typeface="Calibri"/>
              </a:rPr>
              <a:t>Everyone has different </a:t>
            </a:r>
            <a:r>
              <a:rPr lang="en-GB" sz="1600">
                <a:solidFill>
                  <a:schemeClr val="tx1"/>
                </a:solidFill>
                <a:latin typeface="Abadi"/>
                <a:cs typeface="Calibri"/>
              </a:rPr>
              <a:t>dietary</a:t>
            </a:r>
            <a:r>
              <a:rPr lang="en-US" sz="1600">
                <a:solidFill>
                  <a:schemeClr val="tx1"/>
                </a:solidFill>
                <a:latin typeface="Abadi"/>
                <a:cs typeface="Calibri"/>
              </a:rPr>
              <a:t> needs, and this is not reflected in current guidelines</a:t>
            </a:r>
            <a:r>
              <a:rPr lang="en-US" sz="1600" dirty="0">
                <a:solidFill>
                  <a:schemeClr val="tx1"/>
                </a:solidFill>
                <a:latin typeface="Abadi"/>
                <a:cs typeface="Calibri"/>
              </a:rPr>
              <a:t>, even the more comprehensive ones like the NHS' 'Eatwell Guide'.</a:t>
            </a:r>
            <a:endParaRPr lang="en-US" sz="1600" dirty="0">
              <a:solidFill>
                <a:schemeClr val="tx1"/>
              </a:solidFill>
              <a:latin typeface="Abadi" panose="020B0604020104020204" pitchFamily="34" charset="0"/>
              <a:cs typeface="Calibri" panose="020F0502020204030204" pitchFamily="34" charset="0"/>
            </a:endParaRPr>
          </a:p>
          <a:p>
            <a:endParaRPr lang="en-US" sz="1600" dirty="0"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600">
                <a:solidFill>
                  <a:srgbClr val="0F253E"/>
                </a:solidFill>
                <a:latin typeface="Abadi"/>
                <a:cs typeface="Calibri"/>
              </a:rPr>
              <a:t>It is often seen in the likes of restaurants and shops that 'adults require around 2000 calories a day. This is extremely subjective. </a:t>
            </a:r>
            <a:endParaRPr lang="en-US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Char char="•"/>
            </a:pPr>
            <a:endParaRPr lang="en-US" sz="1600">
              <a:solidFill>
                <a:schemeClr val="tx1"/>
              </a:solidFill>
              <a:latin typeface="Abadi"/>
              <a:cs typeface="Calibri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600">
              <a:solidFill>
                <a:schemeClr val="tx1"/>
              </a:solidFill>
              <a:latin typeface="Abad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/>
          </a:p>
        </p:txBody>
      </p:sp>
      <p:pic>
        <p:nvPicPr>
          <p:cNvPr id="14" name="Picture Placeholder 13" descr="A group of food in bowls&#10;&#10;Description automatically generated">
            <a:extLst>
              <a:ext uri="{FF2B5EF4-FFF2-40B4-BE49-F238E27FC236}">
                <a16:creationId xmlns:a16="http://schemas.microsoft.com/office/drawing/2014/main" id="{16D86D99-B1E6-B508-05DA-8D08D1B4F94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27439" r="27439"/>
          <a:stretch>
            <a:fillRect/>
          </a:stretch>
        </p:blipFill>
        <p:spPr>
          <a:xfrm>
            <a:off x="5745001" y="-10297"/>
            <a:ext cx="6446999" cy="6858000"/>
          </a:xfrm>
        </p:spPr>
      </p:pic>
      <p:pic>
        <p:nvPicPr>
          <p:cNvPr id="2" name="Picture 1" descr="A clipboard with a sign on it&#10;&#10;Description automatically generated">
            <a:extLst>
              <a:ext uri="{FF2B5EF4-FFF2-40B4-BE49-F238E27FC236}">
                <a16:creationId xmlns:a16="http://schemas.microsoft.com/office/drawing/2014/main" id="{A043A7C5-4C47-81FB-B060-8EB19DCE6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175" y="4475843"/>
            <a:ext cx="1818792" cy="2226500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062383-4DAF-8C8F-93B2-3FB4F97A1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2514599" cy="7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6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298EB-64EA-C819-E21E-E41564448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C9DFD3B-BE61-B1CB-06F4-8C9F31BAF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372" y="619616"/>
            <a:ext cx="5278628" cy="998106"/>
          </a:xfrm>
        </p:spPr>
        <p:txBody>
          <a:bodyPr/>
          <a:lstStyle/>
          <a:p>
            <a:r>
              <a:rPr lang="en-US" altLang="zh-CN" sz="3600">
                <a:latin typeface="Roboto"/>
                <a:ea typeface="Roboto"/>
                <a:cs typeface="Roboto"/>
              </a:rPr>
              <a:t>Scottish Health Policy</a:t>
            </a:r>
            <a:endParaRPr lang="en-US" sz="3600">
              <a:latin typeface="Roboto"/>
              <a:ea typeface="Roboto"/>
              <a:cs typeface="Roboto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21ABC7C-A340-7C7D-3C4A-83856FAA41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74027" y="1076241"/>
            <a:ext cx="1913128" cy="1424912"/>
          </a:xfrm>
        </p:spPr>
        <p:txBody>
          <a:bodyPr/>
          <a:lstStyle/>
          <a:p>
            <a:r>
              <a:rPr lang="en-GB" sz="1600">
                <a:solidFill>
                  <a:srgbClr val="333333"/>
                </a:solidFill>
                <a:latin typeface="Roboto" pitchFamily="2" charset="0"/>
              </a:rPr>
              <a:t>P</a:t>
            </a:r>
            <a:r>
              <a:rPr lang="en-GB" sz="1600" b="0" i="0">
                <a:solidFill>
                  <a:srgbClr val="333333"/>
                </a:solidFill>
                <a:effectLst/>
                <a:latin typeface="Roboto" pitchFamily="2" charset="0"/>
              </a:rPr>
              <a:t>eople have access to effective weight management services</a:t>
            </a:r>
          </a:p>
          <a:p>
            <a:endParaRPr lang="en-US" sz="16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462E74-5F95-D0B3-94AA-25F83D6AF8D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75472" y="1266740"/>
            <a:ext cx="1904890" cy="1424911"/>
          </a:xfrm>
        </p:spPr>
        <p:txBody>
          <a:bodyPr/>
          <a:lstStyle/>
          <a:p>
            <a:r>
              <a:rPr lang="en-GB" sz="1600">
                <a:solidFill>
                  <a:srgbClr val="333333"/>
                </a:solidFill>
                <a:latin typeface="Roboto" pitchFamily="2" charset="0"/>
              </a:rPr>
              <a:t>C</a:t>
            </a:r>
            <a:r>
              <a:rPr lang="en-GB" sz="1600" b="0" i="0">
                <a:solidFill>
                  <a:srgbClr val="333333"/>
                </a:solidFill>
                <a:effectLst/>
                <a:latin typeface="Roboto" pitchFamily="2" charset="0"/>
              </a:rPr>
              <a:t>hildren get the best start in life - they eat well and have a healthy weight</a:t>
            </a:r>
          </a:p>
          <a:p>
            <a:endParaRPr lang="en-US" sz="160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E7D429C-1A8D-C564-A2F9-0A2850D58F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algn="ctr"/>
            <a:r>
              <a:rPr lang="en-GB" sz="1600">
                <a:solidFill>
                  <a:srgbClr val="333333"/>
                </a:solidFill>
                <a:latin typeface="Roboto" pitchFamily="2" charset="0"/>
              </a:rPr>
              <a:t>D</a:t>
            </a:r>
            <a:r>
              <a:rPr lang="en-GB" sz="1600" b="0" i="0">
                <a:solidFill>
                  <a:srgbClr val="333333"/>
                </a:solidFill>
                <a:effectLst/>
                <a:latin typeface="Roboto" pitchFamily="2" charset="0"/>
              </a:rPr>
              <a:t>iet-related health inequalities are reduced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442604C-DE52-6F92-EDEB-6897F4ED75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algn="ctr"/>
            <a:r>
              <a:rPr lang="en-GB" sz="1600">
                <a:solidFill>
                  <a:srgbClr val="333333"/>
                </a:solidFill>
                <a:latin typeface="Roboto" pitchFamily="2" charset="0"/>
              </a:rPr>
              <a:t>T</a:t>
            </a:r>
            <a:r>
              <a:rPr lang="en-GB" sz="1600" b="0" i="0">
                <a:solidFill>
                  <a:srgbClr val="333333"/>
                </a:solidFill>
                <a:effectLst/>
                <a:latin typeface="Roboto" pitchFamily="2" charset="0"/>
              </a:rPr>
              <a:t>he food environment supports healthier choices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088A4EF-07B4-32A3-9851-FB7F434F80D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algn="ctr"/>
            <a:r>
              <a:rPr lang="en-GB" sz="1600">
                <a:solidFill>
                  <a:srgbClr val="333333"/>
                </a:solidFill>
                <a:latin typeface="Roboto" pitchFamily="2" charset="0"/>
              </a:rPr>
              <a:t>L</a:t>
            </a:r>
            <a:r>
              <a:rPr lang="en-GB" sz="1600" b="0" i="0">
                <a:solidFill>
                  <a:srgbClr val="333333"/>
                </a:solidFill>
                <a:effectLst/>
                <a:latin typeface="Roboto" pitchFamily="2" charset="0"/>
              </a:rPr>
              <a:t>eaders across all sectors promote healthy weight and diet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5B51E274-80C3-C046-C2F5-95E71C20BEE5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18D28-72BB-D8A6-AE37-06BE7AC3DF8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/>
          </a:p>
        </p:txBody>
      </p:sp>
      <p:pic>
        <p:nvPicPr>
          <p:cNvPr id="6" name="Picture Placeholder 30" descr="A group of bowls of food&#10;&#10;Description automatically generated">
            <a:extLst>
              <a:ext uri="{FF2B5EF4-FFF2-40B4-BE49-F238E27FC236}">
                <a16:creationId xmlns:a16="http://schemas.microsoft.com/office/drawing/2014/main" id="{1E93E9EF-2C50-873E-AA5C-4731B2CD26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091" r="18091"/>
          <a:stretch>
            <a:fillRect/>
          </a:stretch>
        </p:blipFill>
        <p:spPr>
          <a:xfrm rot="1795275">
            <a:off x="10530973" y="796468"/>
            <a:ext cx="1780842" cy="1566479"/>
          </a:xfrm>
          <a:prstGeom prst="hexagon">
            <a:avLst>
              <a:gd name="adj" fmla="val 28349"/>
              <a:gd name="vf" fmla="val 115470"/>
            </a:avLst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CD31F2-7B13-429F-3FD8-78402F376C66}"/>
              </a:ext>
            </a:extLst>
          </p:cNvPr>
          <p:cNvSpPr txBox="1"/>
          <p:nvPr/>
        </p:nvSpPr>
        <p:spPr>
          <a:xfrm>
            <a:off x="920094" y="1519090"/>
            <a:ext cx="335861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2400">
                <a:solidFill>
                  <a:srgbClr val="446992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Diet &amp; Healthy Weight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A0658-E47A-E14B-07CF-0A959ED66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2514599" cy="7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99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36C3B-552B-F3EA-F24F-54BA7F7A2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93B72B2-D6C8-D582-17C5-22E8E98303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74027" y="1076241"/>
            <a:ext cx="1913128" cy="1424912"/>
          </a:xfrm>
        </p:spPr>
        <p:txBody>
          <a:bodyPr/>
          <a:lstStyle/>
          <a:p>
            <a:r>
              <a:rPr lang="en-GB" sz="1600" b="1">
                <a:solidFill>
                  <a:srgbClr val="333333"/>
                </a:solidFill>
                <a:latin typeface="Roboto" pitchFamily="2" charset="0"/>
              </a:rPr>
              <a:t>P</a:t>
            </a:r>
            <a:r>
              <a:rPr lang="en-GB" sz="1600" b="1" i="0">
                <a:solidFill>
                  <a:srgbClr val="333333"/>
                </a:solidFill>
                <a:effectLst/>
                <a:latin typeface="Roboto" pitchFamily="2" charset="0"/>
              </a:rPr>
              <a:t>eople have access to effective weight management services</a:t>
            </a:r>
          </a:p>
          <a:p>
            <a:endParaRPr lang="en-US" sz="16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E7090B-42B2-585A-20EC-89B72D14F81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75472" y="1076240"/>
            <a:ext cx="1904890" cy="1424911"/>
          </a:xfrm>
        </p:spPr>
        <p:txBody>
          <a:bodyPr/>
          <a:lstStyle/>
          <a:p>
            <a:r>
              <a:rPr lang="en-GB" sz="1600">
                <a:solidFill>
                  <a:schemeClr val="bg2">
                    <a:lumMod val="75000"/>
                  </a:schemeClr>
                </a:solidFill>
                <a:latin typeface="Roboto" pitchFamily="2" charset="0"/>
              </a:rPr>
              <a:t>C</a:t>
            </a:r>
            <a:r>
              <a:rPr lang="en-GB" sz="1600" b="0" i="0">
                <a:solidFill>
                  <a:schemeClr val="bg2">
                    <a:lumMod val="75000"/>
                  </a:schemeClr>
                </a:solidFill>
                <a:effectLst/>
                <a:latin typeface="Roboto" pitchFamily="2" charset="0"/>
              </a:rPr>
              <a:t>hildren get the best start in life - they eat well and have a healthy weight</a:t>
            </a:r>
          </a:p>
          <a:p>
            <a:endParaRPr lang="en-US" sz="160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06F53C1-4C00-9B07-7B52-EF4910E9AC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algn="ctr"/>
            <a:r>
              <a:rPr lang="en-GB" sz="1600">
                <a:solidFill>
                  <a:schemeClr val="bg2">
                    <a:lumMod val="75000"/>
                  </a:schemeClr>
                </a:solidFill>
                <a:latin typeface="Roboto" pitchFamily="2" charset="0"/>
              </a:rPr>
              <a:t>D</a:t>
            </a:r>
            <a:r>
              <a:rPr lang="en-GB" sz="1600" b="0" i="0">
                <a:solidFill>
                  <a:schemeClr val="bg2">
                    <a:lumMod val="75000"/>
                  </a:schemeClr>
                </a:solidFill>
                <a:effectLst/>
                <a:latin typeface="Roboto" pitchFamily="2" charset="0"/>
              </a:rPr>
              <a:t>iet-related health inequalities are reduced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0EB619C-07D3-F717-199A-32D48129C23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algn="ctr"/>
            <a:r>
              <a:rPr lang="en-GB" sz="1600">
                <a:solidFill>
                  <a:schemeClr val="bg2">
                    <a:lumMod val="75000"/>
                  </a:schemeClr>
                </a:solidFill>
                <a:latin typeface="Roboto" pitchFamily="2" charset="0"/>
              </a:rPr>
              <a:t>T</a:t>
            </a:r>
            <a:r>
              <a:rPr lang="en-GB" sz="1600" b="0" i="0">
                <a:solidFill>
                  <a:schemeClr val="bg2">
                    <a:lumMod val="75000"/>
                  </a:schemeClr>
                </a:solidFill>
                <a:effectLst/>
                <a:latin typeface="Roboto" pitchFamily="2" charset="0"/>
              </a:rPr>
              <a:t>he food environment supports healthier choices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E2C7A68-CFB9-DA27-DC32-ED74419A0C6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algn="ctr"/>
            <a:r>
              <a:rPr lang="en-GB" sz="1600">
                <a:solidFill>
                  <a:schemeClr val="bg2">
                    <a:lumMod val="75000"/>
                  </a:schemeClr>
                </a:solidFill>
                <a:latin typeface="Roboto" pitchFamily="2" charset="0"/>
              </a:rPr>
              <a:t>L</a:t>
            </a:r>
            <a:r>
              <a:rPr lang="en-GB" sz="1600" b="0" i="0">
                <a:solidFill>
                  <a:schemeClr val="bg2">
                    <a:lumMod val="75000"/>
                  </a:schemeClr>
                </a:solidFill>
                <a:effectLst/>
                <a:latin typeface="Roboto" pitchFamily="2" charset="0"/>
              </a:rPr>
              <a:t>eaders across all sectors promote healthy weight and diet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0F45F832-A571-0D3C-C960-68C6DB13D0F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CA4FB0-4254-AB37-AFAF-DC28197C23D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DF1CCBD-BCEE-7E28-0ECD-0E28B2F5F1DD}"/>
              </a:ext>
            </a:extLst>
          </p:cNvPr>
          <p:cNvSpPr txBox="1">
            <a:spLocks/>
          </p:cNvSpPr>
          <p:nvPr/>
        </p:nvSpPr>
        <p:spPr>
          <a:xfrm>
            <a:off x="536667" y="3180836"/>
            <a:ext cx="4716651" cy="15061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1"/>
                </a:solidFill>
                <a:latin typeface="+mn-lt"/>
              </a:rPr>
              <a:t>C</a:t>
            </a:r>
            <a:r>
              <a:rPr lang="en-GB" sz="1600" b="0" i="0" u="none" strike="noStrike">
                <a:solidFill>
                  <a:schemeClr val="tx1"/>
                </a:solidFill>
                <a:effectLst/>
                <a:latin typeface="+mn-lt"/>
              </a:rPr>
              <a:t>ompliment this vision and deliver access to weight management services</a:t>
            </a:r>
            <a:endParaRPr lang="en-GB" sz="1600" b="0" i="0">
              <a:solidFill>
                <a:schemeClr val="tx1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>
                <a:solidFill>
                  <a:schemeClr val="tx1"/>
                </a:solidFill>
                <a:effectLst/>
                <a:latin typeface="+mn-lt"/>
              </a:rPr>
              <a:t>Utilise biomonitoring and AI to deliver personalised nutrition and support</a:t>
            </a:r>
          </a:p>
        </p:txBody>
      </p:sp>
      <p:pic>
        <p:nvPicPr>
          <p:cNvPr id="4" name="Picture Placeholder 30" descr="A group of bowls of food&#10;&#10;Description automatically generated">
            <a:extLst>
              <a:ext uri="{FF2B5EF4-FFF2-40B4-BE49-F238E27FC236}">
                <a16:creationId xmlns:a16="http://schemas.microsoft.com/office/drawing/2014/main" id="{12914C9A-32ED-E686-4E49-DF4A187B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091" r="18091"/>
          <a:stretch>
            <a:fillRect/>
          </a:stretch>
        </p:blipFill>
        <p:spPr>
          <a:xfrm rot="1795275">
            <a:off x="10530973" y="796468"/>
            <a:ext cx="1780842" cy="1566479"/>
          </a:xfrm>
          <a:prstGeom prst="hexagon">
            <a:avLst>
              <a:gd name="adj" fmla="val 28349"/>
              <a:gd name="vf" fmla="val 115470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0AA68D-46EE-0396-F2DA-53FBC2796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2514599" cy="765485"/>
          </a:xfrm>
          <a:prstGeom prst="rect">
            <a:avLst/>
          </a:prstGeom>
        </p:spPr>
      </p:pic>
      <p:sp>
        <p:nvSpPr>
          <p:cNvPr id="11" name="Title 18">
            <a:extLst>
              <a:ext uri="{FF2B5EF4-FFF2-40B4-BE49-F238E27FC236}">
                <a16:creationId xmlns:a16="http://schemas.microsoft.com/office/drawing/2014/main" id="{F861C1B1-CEB8-3111-D763-2E45A998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372" y="619616"/>
            <a:ext cx="5278628" cy="998106"/>
          </a:xfrm>
        </p:spPr>
        <p:txBody>
          <a:bodyPr/>
          <a:lstStyle/>
          <a:p>
            <a:r>
              <a:rPr lang="en-US" altLang="zh-CN" sz="3600" dirty="0">
                <a:latin typeface="Roboto"/>
                <a:ea typeface="Roboto"/>
                <a:cs typeface="Roboto"/>
              </a:rPr>
              <a:t>Scottish Health Policy</a:t>
            </a:r>
            <a:endParaRPr lang="en-US" sz="3600" dirty="0">
              <a:latin typeface="Roboto"/>
              <a:ea typeface="Roboto"/>
              <a:cs typeface="Robot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FE8E8B-4DD0-9A10-47E4-1CBC2B5D2D9A}"/>
              </a:ext>
            </a:extLst>
          </p:cNvPr>
          <p:cNvSpPr txBox="1"/>
          <p:nvPr/>
        </p:nvSpPr>
        <p:spPr>
          <a:xfrm>
            <a:off x="920094" y="1519090"/>
            <a:ext cx="335861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2400" dirty="0">
                <a:solidFill>
                  <a:srgbClr val="446992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Diet &amp; Healthy Weight</a:t>
            </a:r>
          </a:p>
        </p:txBody>
      </p:sp>
    </p:spTree>
    <p:extLst>
      <p:ext uri="{BB962C8B-B14F-4D97-AF65-F5344CB8AC3E}">
        <p14:creationId xmlns:p14="http://schemas.microsoft.com/office/powerpoint/2010/main" val="29493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3A02D-6FC6-6CCC-74B5-2E7BCE79F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A573B89-7C45-55A3-B2C7-97C448C5D9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42388" y="407156"/>
            <a:ext cx="7342964" cy="6311153"/>
          </a:xfrm>
          <a:prstGeom prst="rect">
            <a:avLst/>
          </a:prstGeom>
          <a:solidFill>
            <a:srgbClr val="F8F6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8892A884-FB66-3BC5-DCDD-9D16597CAB3E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023CAD8-BD25-42F8-F8CB-A173F3E9DD3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65AC016E-3F17-ECF8-8EEB-CB146772238B}"/>
              </a:ext>
            </a:extLst>
          </p:cNvPr>
          <p:cNvSpPr txBox="1">
            <a:spLocks/>
          </p:cNvSpPr>
          <p:nvPr/>
        </p:nvSpPr>
        <p:spPr>
          <a:xfrm>
            <a:off x="109154" y="2959794"/>
            <a:ext cx="3865552" cy="23123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/>
              <a:t>Since 1995, data from the Scottish Health Survey shows a significant narrowing of the gap between individuals of normal weight and those who are obese.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/>
              <a:t>This trend may lead to a further increase in negative health outcomes.</a:t>
            </a:r>
            <a:endParaRPr lang="en-US" sz="1600">
              <a:solidFill>
                <a:srgbClr val="0F253E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395769-4C44-F0A5-DA06-A4DD9C854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692" y="1214434"/>
            <a:ext cx="7974673" cy="442913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A0D3EE-5339-AA3E-18DE-3E209C392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2514599" cy="765485"/>
          </a:xfrm>
          <a:prstGeom prst="rect">
            <a:avLst/>
          </a:prstGeom>
        </p:spPr>
      </p:pic>
      <p:sp>
        <p:nvSpPr>
          <p:cNvPr id="6" name="Title 18">
            <a:extLst>
              <a:ext uri="{FF2B5EF4-FFF2-40B4-BE49-F238E27FC236}">
                <a16:creationId xmlns:a16="http://schemas.microsoft.com/office/drawing/2014/main" id="{FCD43846-98CB-8EB1-ADC0-C700CF1BB2CB}"/>
              </a:ext>
            </a:extLst>
          </p:cNvPr>
          <p:cNvSpPr txBox="1">
            <a:spLocks/>
          </p:cNvSpPr>
          <p:nvPr/>
        </p:nvSpPr>
        <p:spPr>
          <a:xfrm>
            <a:off x="333376" y="890686"/>
            <a:ext cx="3759316" cy="998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Roboto"/>
                <a:ea typeface="Roboto"/>
                <a:cs typeface="Roboto"/>
              </a:rPr>
              <a:t>Obesity </a:t>
            </a:r>
          </a:p>
          <a:p>
            <a:r>
              <a:rPr lang="en-US" sz="3600" dirty="0">
                <a:latin typeface="Roboto"/>
                <a:ea typeface="Roboto"/>
                <a:cs typeface="Roboto"/>
              </a:rPr>
              <a:t>In Scotland</a:t>
            </a:r>
          </a:p>
        </p:txBody>
      </p:sp>
    </p:spTree>
    <p:extLst>
      <p:ext uri="{BB962C8B-B14F-4D97-AF65-F5344CB8AC3E}">
        <p14:creationId xmlns:p14="http://schemas.microsoft.com/office/powerpoint/2010/main" val="516565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99D34-E149-7B4F-4450-E95CBB09F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4D94BAA-0D2B-C210-1329-104ACBC3B8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89929" y="274955"/>
            <a:ext cx="7602071" cy="6311153"/>
          </a:xfrm>
          <a:prstGeom prst="rect">
            <a:avLst/>
          </a:prstGeom>
          <a:solidFill>
            <a:srgbClr val="F8F6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92217221-4445-C9AB-D9D3-C25554EEAEA4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6E69158-79C0-D1EB-0B9E-D1C2A3625B2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B991F-47C8-3564-0EC7-EFFCC86A0939}"/>
              </a:ext>
            </a:extLst>
          </p:cNvPr>
          <p:cNvSpPr txBox="1"/>
          <p:nvPr/>
        </p:nvSpPr>
        <p:spPr>
          <a:xfrm>
            <a:off x="-256731" y="3074622"/>
            <a:ext cx="3679218" cy="3005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285750">
              <a:spcAft>
                <a:spcPts val="800"/>
              </a:spcAft>
              <a:buFont typeface="Arial"/>
              <a:buChar char="•"/>
            </a:pPr>
            <a:r>
              <a:rPr lang="en-US" sz="1600"/>
              <a:t>Being overweight has become a normal condition, and Britain is now becoming an obese society.</a:t>
            </a:r>
            <a:endParaRPr lang="en-US"/>
          </a:p>
          <a:p>
            <a:pPr marL="228600">
              <a:spcAft>
                <a:spcPts val="800"/>
              </a:spcAft>
            </a:pPr>
            <a:endParaRPr lang="en-US" sz="1600"/>
          </a:p>
          <a:p>
            <a:pPr marL="514350" indent="-285750">
              <a:spcAft>
                <a:spcPts val="800"/>
              </a:spcAft>
              <a:buFont typeface="Arial"/>
              <a:buChar char="•"/>
            </a:pPr>
            <a:r>
              <a:rPr lang="en-US" sz="1600"/>
              <a:t>Around two-thirds of all adults in Scotland (67%) are living with overweight (including obesity), with one third (33%) of children starting primary school being at risk of overweight (including obesity).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CBC28C-7254-A2A7-A78D-A933AB064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6" y="804863"/>
            <a:ext cx="8665932" cy="540999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5E422E-DD41-DC50-FCCB-683F09230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2514599" cy="765485"/>
          </a:xfrm>
          <a:prstGeom prst="rect">
            <a:avLst/>
          </a:prstGeom>
        </p:spPr>
      </p:pic>
      <p:sp>
        <p:nvSpPr>
          <p:cNvPr id="11" name="Title 18">
            <a:extLst>
              <a:ext uri="{FF2B5EF4-FFF2-40B4-BE49-F238E27FC236}">
                <a16:creationId xmlns:a16="http://schemas.microsoft.com/office/drawing/2014/main" id="{C5A21FC3-4F95-0983-93CB-2D8112FD45AE}"/>
              </a:ext>
            </a:extLst>
          </p:cNvPr>
          <p:cNvSpPr txBox="1">
            <a:spLocks/>
          </p:cNvSpPr>
          <p:nvPr/>
        </p:nvSpPr>
        <p:spPr>
          <a:xfrm>
            <a:off x="333376" y="890686"/>
            <a:ext cx="3759316" cy="998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Roboto"/>
                <a:ea typeface="Roboto"/>
                <a:cs typeface="Roboto"/>
              </a:rPr>
              <a:t>Obesity </a:t>
            </a:r>
          </a:p>
          <a:p>
            <a:r>
              <a:rPr lang="en-US" sz="3600" dirty="0">
                <a:latin typeface="Roboto"/>
                <a:ea typeface="Roboto"/>
                <a:cs typeface="Roboto"/>
              </a:rPr>
              <a:t>In Scotland</a:t>
            </a:r>
          </a:p>
        </p:txBody>
      </p:sp>
    </p:spTree>
    <p:extLst>
      <p:ext uri="{BB962C8B-B14F-4D97-AF65-F5344CB8AC3E}">
        <p14:creationId xmlns:p14="http://schemas.microsoft.com/office/powerpoint/2010/main" val="2313635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99D34-E149-7B4F-4450-E95CBB09F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4D94BAA-0D2B-C210-1329-104ACBC3B83D}"/>
              </a:ext>
            </a:extLst>
          </p:cNvPr>
          <p:cNvSpPr/>
          <p:nvPr/>
        </p:nvSpPr>
        <p:spPr>
          <a:xfrm>
            <a:off x="4724400" y="0"/>
            <a:ext cx="7602071" cy="6311153"/>
          </a:xfrm>
          <a:prstGeom prst="rect">
            <a:avLst/>
          </a:prstGeom>
          <a:solidFill>
            <a:srgbClr val="F8F6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92217221-4445-C9AB-D9D3-C25554EEAEA4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6E69158-79C0-D1EB-0B9E-D1C2A3625B2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65C90-6E75-FF93-63E9-AA0683C7197D}"/>
              </a:ext>
            </a:extLst>
          </p:cNvPr>
          <p:cNvSpPr txBox="1"/>
          <p:nvPr/>
        </p:nvSpPr>
        <p:spPr>
          <a:xfrm>
            <a:off x="141357" y="3432313"/>
            <a:ext cx="481937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Obesity rates are higher in areas of greater deprivation, particularly among women, children, older age groups, black and minority ethnic groups, and people with disabilities.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3EC61-2F37-6B83-BB02-2C8A1EC7C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84" y="460932"/>
            <a:ext cx="5976302" cy="575698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728F87-3860-3528-34A9-3AC6BCDC1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2514599" cy="765485"/>
          </a:xfrm>
          <a:prstGeom prst="rect">
            <a:avLst/>
          </a:prstGeom>
        </p:spPr>
      </p:pic>
      <p:sp>
        <p:nvSpPr>
          <p:cNvPr id="7" name="Title 18">
            <a:extLst>
              <a:ext uri="{FF2B5EF4-FFF2-40B4-BE49-F238E27FC236}">
                <a16:creationId xmlns:a16="http://schemas.microsoft.com/office/drawing/2014/main" id="{D68D9B24-8568-32FB-354C-AF9EAFEE4500}"/>
              </a:ext>
            </a:extLst>
          </p:cNvPr>
          <p:cNvSpPr txBox="1">
            <a:spLocks/>
          </p:cNvSpPr>
          <p:nvPr/>
        </p:nvSpPr>
        <p:spPr>
          <a:xfrm>
            <a:off x="333376" y="890686"/>
            <a:ext cx="3759316" cy="998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Roboto"/>
                <a:ea typeface="Roboto"/>
                <a:cs typeface="Roboto"/>
              </a:rPr>
              <a:t>Obesity </a:t>
            </a:r>
          </a:p>
          <a:p>
            <a:r>
              <a:rPr lang="en-US" sz="3600" dirty="0">
                <a:latin typeface="Roboto"/>
                <a:ea typeface="Roboto"/>
                <a:cs typeface="Roboto"/>
              </a:rPr>
              <a:t>In Scotland</a:t>
            </a:r>
          </a:p>
        </p:txBody>
      </p:sp>
    </p:spTree>
    <p:extLst>
      <p:ext uri="{BB962C8B-B14F-4D97-AF65-F5344CB8AC3E}">
        <p14:creationId xmlns:p14="http://schemas.microsoft.com/office/powerpoint/2010/main" val="4094452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8605B-79D7-9FC3-EEB5-E7591253B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5025095-884B-37A7-A581-672EF5CF1CF4}"/>
              </a:ext>
            </a:extLst>
          </p:cNvPr>
          <p:cNvSpPr/>
          <p:nvPr/>
        </p:nvSpPr>
        <p:spPr>
          <a:xfrm>
            <a:off x="4724400" y="0"/>
            <a:ext cx="7602071" cy="6311153"/>
          </a:xfrm>
          <a:prstGeom prst="rect">
            <a:avLst/>
          </a:prstGeom>
          <a:solidFill>
            <a:srgbClr val="F8F6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F8035180-65C8-F174-D7EB-5CAE4B404AE9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6D62A6-E683-A8AD-6067-7CA98F89810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EAD82-B2D7-7D4F-386A-CFD3459E97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52823" y="3429000"/>
            <a:ext cx="5216377" cy="298306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57DFC7-5BEE-C269-2536-198945C707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52823" y="222967"/>
            <a:ext cx="5216377" cy="298306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30231F34-C59A-7ADF-4A33-075764BDED7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6914" y="2208299"/>
            <a:ext cx="5123869" cy="440065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  <a:latin typeface="Abadi"/>
              <a:cs typeface="Calibri"/>
            </a:endParaRPr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Char char="•"/>
            </a:pPr>
            <a:r>
              <a:rPr lang="en-US" sz="1600" dirty="0">
                <a:solidFill>
                  <a:schemeClr val="tx1"/>
                </a:solidFill>
                <a:latin typeface="Abadi"/>
                <a:cs typeface="Calibri"/>
              </a:rPr>
              <a:t>Obesity is a significant contributor to the onset of Type 2 diabetes due to its impact on insulin resistance. Studies show that people who are obese are up to 80 times more likely to develop Type 2 diabetes than those within a healthy weight range.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Char char="•"/>
            </a:pPr>
            <a:endParaRPr lang="en-US" sz="1600" dirty="0">
              <a:solidFill>
                <a:schemeClr val="tx1"/>
              </a:solidFill>
              <a:latin typeface="Abadi"/>
              <a:cs typeface="Calibri"/>
            </a:endParaRPr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Char char="•"/>
            </a:pPr>
            <a:r>
              <a:rPr lang="en-US" sz="1600" dirty="0">
                <a:solidFill>
                  <a:schemeClr val="tx1"/>
                </a:solidFill>
                <a:latin typeface="Abadi"/>
                <a:cs typeface="Calibri"/>
              </a:rPr>
              <a:t>The Scottish Public Health Observatory estimates that almost half of Type 2 diabetes can be attributed to obesity.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  <a:latin typeface="Abadi"/>
              <a:cs typeface="Calibri"/>
            </a:endParaRPr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badi"/>
                <a:cs typeface="Calibri"/>
              </a:rPr>
              <a:t>Factors influencing prevalence of type 2 diabetes are </a:t>
            </a:r>
            <a:r>
              <a:rPr lang="en-GB" sz="1600" dirty="0">
                <a:solidFill>
                  <a:schemeClr val="tx1"/>
                </a:solidFill>
                <a:latin typeface="Abadi"/>
                <a:cs typeface="Calibri"/>
              </a:rPr>
              <a:t>d</a:t>
            </a:r>
            <a:r>
              <a:rPr lang="en-GB" sz="1600" dirty="0"/>
              <a:t>iets high in sugar and processed foods which leads to blood sugar spikes.</a:t>
            </a:r>
            <a:endParaRPr lang="en-US" sz="1600" dirty="0">
              <a:solidFill>
                <a:schemeClr val="tx1"/>
              </a:solidFill>
              <a:latin typeface="Abad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278D8F-6112-C161-2EFF-55671DD5D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2514599" cy="765485"/>
          </a:xfrm>
          <a:prstGeom prst="rect">
            <a:avLst/>
          </a:prstGeom>
        </p:spPr>
      </p:pic>
      <p:sp>
        <p:nvSpPr>
          <p:cNvPr id="8" name="Title 18">
            <a:extLst>
              <a:ext uri="{FF2B5EF4-FFF2-40B4-BE49-F238E27FC236}">
                <a16:creationId xmlns:a16="http://schemas.microsoft.com/office/drawing/2014/main" id="{54FC3C86-5A46-66A8-ABF6-E274605745D0}"/>
              </a:ext>
            </a:extLst>
          </p:cNvPr>
          <p:cNvSpPr txBox="1">
            <a:spLocks/>
          </p:cNvSpPr>
          <p:nvPr/>
        </p:nvSpPr>
        <p:spPr>
          <a:xfrm>
            <a:off x="333376" y="890686"/>
            <a:ext cx="3759316" cy="998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Roboto"/>
                <a:ea typeface="Roboto"/>
                <a:cs typeface="Roboto"/>
              </a:rPr>
              <a:t>Type 2 Diabetes in Scotland</a:t>
            </a:r>
            <a:endParaRPr lang="en-US" sz="3600" dirty="0"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370206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D94AD886031B4DBDCF51B4B79BC900" ma:contentTypeVersion="11" ma:contentTypeDescription="Create a new document." ma:contentTypeScope="" ma:versionID="75ab169402693db41eb0b56c84d125be">
  <xsd:schema xmlns:xsd="http://www.w3.org/2001/XMLSchema" xmlns:xs="http://www.w3.org/2001/XMLSchema" xmlns:p="http://schemas.microsoft.com/office/2006/metadata/properties" xmlns:ns2="746c880e-f0a0-4675-93f6-da3db2df7c24" xmlns:ns3="ac9f43ce-678a-4a35-bfdb-53f1f75cba8d" targetNamespace="http://schemas.microsoft.com/office/2006/metadata/properties" ma:root="true" ma:fieldsID="4ab4d4d436c03b8caa698b808676b4d0" ns2:_="" ns3:_="">
    <xsd:import namespace="746c880e-f0a0-4675-93f6-da3db2df7c24"/>
    <xsd:import namespace="ac9f43ce-678a-4a35-bfdb-53f1f75cba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6c880e-f0a0-4675-93f6-da3db2df7c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87865813-b24e-4515-aac3-72cd3b0aa1d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9f43ce-678a-4a35-bfdb-53f1f75cba8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834e50c-aa6a-4f3f-8363-8b26ac3d5d54}" ma:internalName="TaxCatchAll" ma:showField="CatchAllData" ma:web="ac9f43ce-678a-4a35-bfdb-53f1f75cba8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46c880e-f0a0-4675-93f6-da3db2df7c24">
      <Terms xmlns="http://schemas.microsoft.com/office/infopath/2007/PartnerControls"/>
    </lcf76f155ced4ddcb4097134ff3c332f>
    <TaxCatchAll xmlns="ac9f43ce-678a-4a35-bfdb-53f1f75cba8d" xsi:nil="true"/>
  </documentManagement>
</p:properties>
</file>

<file path=customXml/itemProps1.xml><?xml version="1.0" encoding="utf-8"?>
<ds:datastoreItem xmlns:ds="http://schemas.openxmlformats.org/officeDocument/2006/customXml" ds:itemID="{1E0D8C9A-C895-482B-B501-694996FFDE4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A22081-F442-4D85-A437-F50433761168}">
  <ds:schemaRefs>
    <ds:schemaRef ds:uri="746c880e-f0a0-4675-93f6-da3db2df7c24"/>
    <ds:schemaRef ds:uri="ac9f43ce-678a-4a35-bfdb-53f1f75cba8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4AD51DF-C727-4608-B606-5D6C957D4C4D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ac9f43ce-678a-4a35-bfdb-53f1f75cba8d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46c880e-f0a0-4675-93f6-da3db2df7c24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1369</Words>
  <Application>Microsoft Macintosh PowerPoint</Application>
  <PresentationFormat>Widescreen</PresentationFormat>
  <Paragraphs>217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等线</vt:lpstr>
      <vt:lpstr>Abadi</vt:lpstr>
      <vt:lpstr>Arial</vt:lpstr>
      <vt:lpstr>Arial,Sans-Serif</vt:lpstr>
      <vt:lpstr>Calibri</vt:lpstr>
      <vt:lpstr>Gabriola</vt:lpstr>
      <vt:lpstr>Posterama</vt:lpstr>
      <vt:lpstr>Posterama Text Black</vt:lpstr>
      <vt:lpstr>Posterama Text SemiBold</vt:lpstr>
      <vt:lpstr>Roboto</vt:lpstr>
      <vt:lpstr>Custom</vt:lpstr>
      <vt:lpstr>Personalised Nutrition &amp; Wellbeing Through AI</vt:lpstr>
      <vt:lpstr>Nutrition in Scotland</vt:lpstr>
      <vt:lpstr>Nutrition in Scotland</vt:lpstr>
      <vt:lpstr>Scottish Health Policy</vt:lpstr>
      <vt:lpstr>Scottish Health Policy</vt:lpstr>
      <vt:lpstr>PowerPoint Presentation</vt:lpstr>
      <vt:lpstr>PowerPoint Presentation</vt:lpstr>
      <vt:lpstr>PowerPoint Presentation</vt:lpstr>
      <vt:lpstr>PowerPoint Presentation</vt:lpstr>
      <vt:lpstr>NutriScot </vt:lpstr>
      <vt:lpstr>NutriScot </vt:lpstr>
      <vt:lpstr>NutriScot </vt:lpstr>
      <vt:lpstr>NutriScot </vt:lpstr>
      <vt:lpstr>NutriScot 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2023-09-14T06:03:51Z</dcterms:created>
  <dcterms:modified xsi:type="dcterms:W3CDTF">2024-11-03T16:54:15Z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0x010100EED94AD886031B4DBDCF51B4B79BC900</vt:lpwstr>
  </property>
  <property fmtid="{D5CDD505-2E9C-101B-9397-08002B2CF9AE}" pid="3" name="MediaServiceImageTags">
    <vt:lpwstr/>
  </property>
</Properties>
</file>